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ejaVu Serif" charset="1" panose="02060603050605020204"/>
      <p:regular r:id="rId22"/>
    </p:embeddedFont>
    <p:embeddedFont>
      <p:font typeface="DejaVu Serif Bold" charset="1" panose="02060803050605020204"/>
      <p:regular r:id="rId23"/>
    </p:embeddedFont>
    <p:embeddedFont>
      <p:font typeface="Times New Roman" charset="1" panose="02020603050405020304"/>
      <p:regular r:id="rId24"/>
    </p:embeddedFont>
    <p:embeddedFont>
      <p:font typeface="Noto Sans" charset="1" panose="020B0502040504020204"/>
      <p:regular r:id="rId25"/>
    </p:embeddedFont>
    <p:embeddedFont>
      <p:font typeface="DejaVu Sans Bold" charset="1" panose="020B0803030604020204"/>
      <p:regular r:id="rId26"/>
    </p:embeddedFont>
    <p:embeddedFont>
      <p:font typeface="Proxima Nova Bold" charset="1" panose="0200050603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391716" y="-59963"/>
            <a:ext cx="12296775" cy="2122692"/>
          </a:xfrm>
          <a:prstGeom prst="rect">
            <a:avLst/>
          </a:prstGeom>
        </p:spPr>
        <p:txBody>
          <a:bodyPr anchor="t" rtlCol="false" tIns="0" lIns="0" bIns="0" rIns="0">
            <a:spAutoFit/>
          </a:bodyPr>
          <a:lstStyle/>
          <a:p>
            <a:pPr algn="ctr">
              <a:lnSpc>
                <a:spcPts val="8476"/>
              </a:lnSpc>
            </a:pPr>
            <a:r>
              <a:rPr lang="en-US" sz="6054">
                <a:solidFill>
                  <a:srgbClr val="FFFFFF"/>
                </a:solidFill>
                <a:latin typeface="DejaVu Serif"/>
                <a:ea typeface="DejaVu Serif"/>
                <a:cs typeface="DejaVu Serif"/>
                <a:sym typeface="DejaVu Serif"/>
              </a:rPr>
              <a:t>TRƯỜNG ĐẠI HỌC GIA  ĐỊNH </a:t>
            </a:r>
          </a:p>
          <a:p>
            <a:pPr algn="ctr">
              <a:lnSpc>
                <a:spcPts val="8476"/>
              </a:lnSpc>
              <a:spcBef>
                <a:spcPct val="0"/>
              </a:spcBef>
            </a:pPr>
            <a:r>
              <a:rPr lang="en-US" sz="6054">
                <a:solidFill>
                  <a:srgbClr val="FFFFFF"/>
                </a:solidFill>
                <a:latin typeface="DejaVu Serif"/>
                <a:ea typeface="DejaVu Serif"/>
                <a:cs typeface="DejaVu Serif"/>
                <a:sym typeface="DejaVu Serif"/>
              </a:rPr>
              <a:t>University Of HCM</a:t>
            </a:r>
          </a:p>
        </p:txBody>
      </p:sp>
      <p:sp>
        <p:nvSpPr>
          <p:cNvPr name="Freeform 3" id="3"/>
          <p:cNvSpPr/>
          <p:nvPr/>
        </p:nvSpPr>
        <p:spPr>
          <a:xfrm flipH="false" flipV="false" rot="0">
            <a:off x="0" y="0"/>
            <a:ext cx="3492724" cy="3492724"/>
          </a:xfrm>
          <a:custGeom>
            <a:avLst/>
            <a:gdLst/>
            <a:ahLst/>
            <a:cxnLst/>
            <a:rect r="r" b="b" t="t" l="l"/>
            <a:pathLst>
              <a:path h="3492724" w="3492724">
                <a:moveTo>
                  <a:pt x="0" y="0"/>
                </a:moveTo>
                <a:lnTo>
                  <a:pt x="3492724" y="0"/>
                </a:lnTo>
                <a:lnTo>
                  <a:pt x="3492724" y="3492724"/>
                </a:lnTo>
                <a:lnTo>
                  <a:pt x="0" y="3492724"/>
                </a:lnTo>
                <a:lnTo>
                  <a:pt x="0" y="0"/>
                </a:lnTo>
                <a:close/>
              </a:path>
            </a:pathLst>
          </a:custGeom>
          <a:blipFill>
            <a:blip r:embed="rId2"/>
            <a:stretch>
              <a:fillRect l="0" t="0" r="0" b="0"/>
            </a:stretch>
          </a:blipFill>
        </p:spPr>
      </p:sp>
      <p:sp>
        <p:nvSpPr>
          <p:cNvPr name="TextBox 4" id="4"/>
          <p:cNvSpPr txBox="true"/>
          <p:nvPr/>
        </p:nvSpPr>
        <p:spPr>
          <a:xfrm rot="0">
            <a:off x="3914775" y="2085284"/>
            <a:ext cx="10458450" cy="829196"/>
          </a:xfrm>
          <a:prstGeom prst="rect">
            <a:avLst/>
          </a:prstGeom>
        </p:spPr>
        <p:txBody>
          <a:bodyPr anchor="t" rtlCol="false" tIns="0" lIns="0" bIns="0" rIns="0">
            <a:spAutoFit/>
          </a:bodyPr>
          <a:lstStyle/>
          <a:p>
            <a:pPr algn="ctr">
              <a:lnSpc>
                <a:spcPts val="6796"/>
              </a:lnSpc>
              <a:spcBef>
                <a:spcPct val="0"/>
              </a:spcBef>
            </a:pPr>
            <a:r>
              <a:rPr lang="en-US" sz="4854">
                <a:solidFill>
                  <a:srgbClr val="FFFFFF"/>
                </a:solidFill>
                <a:latin typeface="DejaVu Serif"/>
                <a:ea typeface="DejaVu Serif"/>
                <a:cs typeface="DejaVu Serif"/>
                <a:sym typeface="DejaVu Serif"/>
              </a:rPr>
              <a:t>Khoa: Công Nghệ Thông Tin</a:t>
            </a:r>
          </a:p>
        </p:txBody>
      </p:sp>
      <p:sp>
        <p:nvSpPr>
          <p:cNvPr name="TextBox 5" id="5"/>
          <p:cNvSpPr txBox="true"/>
          <p:nvPr/>
        </p:nvSpPr>
        <p:spPr>
          <a:xfrm rot="0">
            <a:off x="3997908" y="2980768"/>
            <a:ext cx="10292184" cy="805701"/>
          </a:xfrm>
          <a:prstGeom prst="rect">
            <a:avLst/>
          </a:prstGeom>
        </p:spPr>
        <p:txBody>
          <a:bodyPr anchor="t" rtlCol="false" tIns="0" lIns="0" bIns="0" rIns="0">
            <a:spAutoFit/>
          </a:bodyPr>
          <a:lstStyle/>
          <a:p>
            <a:pPr algn="ctr">
              <a:lnSpc>
                <a:spcPts val="6516"/>
              </a:lnSpc>
              <a:spcBef>
                <a:spcPct val="0"/>
              </a:spcBef>
            </a:pPr>
            <a:r>
              <a:rPr lang="en-US" sz="4654">
                <a:solidFill>
                  <a:srgbClr val="FFFFFF"/>
                </a:solidFill>
                <a:latin typeface="DejaVu Serif"/>
                <a:ea typeface="DejaVu Serif"/>
                <a:cs typeface="DejaVu Serif"/>
                <a:sym typeface="DejaVu Serif"/>
              </a:rPr>
              <a:t>Lớp</a:t>
            </a:r>
            <a:r>
              <a:rPr lang="en-US" sz="4654">
                <a:solidFill>
                  <a:srgbClr val="FFFFFF"/>
                </a:solidFill>
                <a:latin typeface="DejaVu Serif"/>
                <a:ea typeface="DejaVu Serif"/>
                <a:cs typeface="DejaVu Serif"/>
                <a:sym typeface="DejaVu Serif"/>
              </a:rPr>
              <a:t>: Internet vạn vật</a:t>
            </a:r>
          </a:p>
        </p:txBody>
      </p:sp>
      <p:sp>
        <p:nvSpPr>
          <p:cNvPr name="TextBox 6" id="6"/>
          <p:cNvSpPr txBox="true"/>
          <p:nvPr/>
        </p:nvSpPr>
        <p:spPr>
          <a:xfrm rot="0">
            <a:off x="5494065" y="4734328"/>
            <a:ext cx="7299871" cy="795020"/>
          </a:xfrm>
          <a:prstGeom prst="rect">
            <a:avLst/>
          </a:prstGeom>
        </p:spPr>
        <p:txBody>
          <a:bodyPr anchor="t" rtlCol="false" tIns="0" lIns="0" bIns="0" rIns="0">
            <a:spAutoFit/>
          </a:bodyPr>
          <a:lstStyle/>
          <a:p>
            <a:pPr algn="ctr">
              <a:lnSpc>
                <a:spcPts val="6580"/>
              </a:lnSpc>
            </a:pPr>
            <a:r>
              <a:rPr lang="en-US" b="true" sz="4700">
                <a:solidFill>
                  <a:srgbClr val="FFFFFF"/>
                </a:solidFill>
                <a:latin typeface="DejaVu Serif Bold"/>
                <a:ea typeface="DejaVu Serif Bold"/>
                <a:cs typeface="DejaVu Serif Bold"/>
                <a:sym typeface="DejaVu Serif Bold"/>
              </a:rPr>
              <a:t>GVHD:  </a:t>
            </a:r>
            <a:r>
              <a:rPr lang="en-US" sz="4700">
                <a:solidFill>
                  <a:srgbClr val="FFFFFF"/>
                </a:solidFill>
                <a:latin typeface="DejaVu Serif"/>
                <a:ea typeface="DejaVu Serif"/>
                <a:cs typeface="DejaVu Serif"/>
                <a:sym typeface="DejaVu Serif"/>
              </a:rPr>
              <a:t>Trịnh Đình Yến</a:t>
            </a:r>
          </a:p>
        </p:txBody>
      </p:sp>
      <p:sp>
        <p:nvSpPr>
          <p:cNvPr name="TextBox 7" id="7"/>
          <p:cNvSpPr txBox="true"/>
          <p:nvPr/>
        </p:nvSpPr>
        <p:spPr>
          <a:xfrm rot="0">
            <a:off x="5549463" y="3898034"/>
            <a:ext cx="7189075" cy="721967"/>
          </a:xfrm>
          <a:prstGeom prst="rect">
            <a:avLst/>
          </a:prstGeom>
        </p:spPr>
        <p:txBody>
          <a:bodyPr anchor="t" rtlCol="false" tIns="0" lIns="0" bIns="0" rIns="0">
            <a:spAutoFit/>
          </a:bodyPr>
          <a:lstStyle/>
          <a:p>
            <a:pPr algn="ctr">
              <a:lnSpc>
                <a:spcPts val="5880"/>
              </a:lnSpc>
            </a:pPr>
            <a:r>
              <a:rPr lang="en-US" sz="4200">
                <a:solidFill>
                  <a:srgbClr val="FFFFFF"/>
                </a:solidFill>
                <a:latin typeface="DejaVu Serif"/>
                <a:ea typeface="DejaVu Serif"/>
                <a:cs typeface="DejaVu Serif"/>
                <a:sym typeface="DejaVu Serif"/>
              </a:rPr>
              <a:t>Nhóm 6 : Phân loại đồ vật </a:t>
            </a:r>
          </a:p>
        </p:txBody>
      </p:sp>
      <p:grpSp>
        <p:nvGrpSpPr>
          <p:cNvPr name="Group 8" id="8"/>
          <p:cNvGrpSpPr/>
          <p:nvPr/>
        </p:nvGrpSpPr>
        <p:grpSpPr>
          <a:xfrm rot="0">
            <a:off x="6396343" y="5529348"/>
            <a:ext cx="5495315" cy="4744655"/>
            <a:chOff x="0" y="0"/>
            <a:chExt cx="10793360" cy="9318988"/>
          </a:xfrm>
        </p:grpSpPr>
        <p:sp>
          <p:nvSpPr>
            <p:cNvPr name="Freeform 9" id="9"/>
            <p:cNvSpPr/>
            <p:nvPr/>
          </p:nvSpPr>
          <p:spPr>
            <a:xfrm flipH="false" flipV="false" rot="0">
              <a:off x="0" y="0"/>
              <a:ext cx="10793349" cy="9319006"/>
            </a:xfrm>
            <a:custGeom>
              <a:avLst/>
              <a:gdLst/>
              <a:ahLst/>
              <a:cxnLst/>
              <a:rect r="r" b="b" t="t" l="l"/>
              <a:pathLst>
                <a:path h="9319006" w="10793349">
                  <a:moveTo>
                    <a:pt x="0" y="0"/>
                  </a:moveTo>
                  <a:lnTo>
                    <a:pt x="10793349" y="0"/>
                  </a:lnTo>
                  <a:lnTo>
                    <a:pt x="10793349" y="9319006"/>
                  </a:lnTo>
                  <a:lnTo>
                    <a:pt x="0" y="9319006"/>
                  </a:lnTo>
                  <a:lnTo>
                    <a:pt x="0" y="0"/>
                  </a:lnTo>
                  <a:close/>
                </a:path>
              </a:pathLst>
            </a:custGeom>
            <a:blipFill>
              <a:blip r:embed="rId3"/>
              <a:stretch>
                <a:fillRect l="-3859" t="0" r="-3859"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343565" y="1762530"/>
            <a:ext cx="13600869" cy="7704741"/>
          </a:xfrm>
          <a:custGeom>
            <a:avLst/>
            <a:gdLst/>
            <a:ahLst/>
            <a:cxnLst/>
            <a:rect r="r" b="b" t="t" l="l"/>
            <a:pathLst>
              <a:path h="7704741" w="13600869">
                <a:moveTo>
                  <a:pt x="0" y="0"/>
                </a:moveTo>
                <a:lnTo>
                  <a:pt x="13600870" y="0"/>
                </a:lnTo>
                <a:lnTo>
                  <a:pt x="13600870" y="7704741"/>
                </a:lnTo>
                <a:lnTo>
                  <a:pt x="0" y="7704741"/>
                </a:lnTo>
                <a:lnTo>
                  <a:pt x="0" y="0"/>
                </a:lnTo>
                <a:close/>
              </a:path>
            </a:pathLst>
          </a:custGeom>
          <a:blipFill>
            <a:blip r:embed="rId2"/>
            <a:stretch>
              <a:fillRect l="0" t="0" r="-933" b="0"/>
            </a:stretch>
          </a:blipFill>
        </p:spPr>
      </p:sp>
      <p:sp>
        <p:nvSpPr>
          <p:cNvPr name="TextBox 3" id="3"/>
          <p:cNvSpPr txBox="true"/>
          <p:nvPr/>
        </p:nvSpPr>
        <p:spPr>
          <a:xfrm rot="0">
            <a:off x="6900059" y="141314"/>
            <a:ext cx="5664263" cy="663422"/>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 Thiết kế hệ thống</a:t>
            </a:r>
          </a:p>
        </p:txBody>
      </p:sp>
      <p:sp>
        <p:nvSpPr>
          <p:cNvPr name="TextBox 4" id="4"/>
          <p:cNvSpPr txBox="true"/>
          <p:nvPr/>
        </p:nvSpPr>
        <p:spPr>
          <a:xfrm rot="0">
            <a:off x="1028700" y="942975"/>
            <a:ext cx="5284589"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3</a:t>
            </a:r>
            <a:r>
              <a:rPr lang="en-US" b="true" sz="4000">
                <a:solidFill>
                  <a:srgbClr val="F8F8F8"/>
                </a:solidFill>
                <a:latin typeface="DejaVu Serif Bold"/>
                <a:ea typeface="DejaVu Serif Bold"/>
                <a:cs typeface="DejaVu Serif Bold"/>
                <a:sym typeface="DejaVu Serif Bold"/>
              </a:rPr>
              <a:t>. SƠ ĐỒ KẾT NỐI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738555" y="1467480"/>
            <a:ext cx="10049127" cy="8343522"/>
          </a:xfrm>
          <a:custGeom>
            <a:avLst/>
            <a:gdLst/>
            <a:ahLst/>
            <a:cxnLst/>
            <a:rect r="r" b="b" t="t" l="l"/>
            <a:pathLst>
              <a:path h="8343522" w="10049127">
                <a:moveTo>
                  <a:pt x="0" y="0"/>
                </a:moveTo>
                <a:lnTo>
                  <a:pt x="10049127" y="0"/>
                </a:lnTo>
                <a:lnTo>
                  <a:pt x="10049127" y="8343522"/>
                </a:lnTo>
                <a:lnTo>
                  <a:pt x="0" y="8343522"/>
                </a:lnTo>
                <a:lnTo>
                  <a:pt x="0" y="0"/>
                </a:lnTo>
                <a:close/>
              </a:path>
            </a:pathLst>
          </a:custGeom>
          <a:blipFill>
            <a:blip r:embed="rId2"/>
            <a:stretch>
              <a:fillRect l="-183" t="0" r="0" b="0"/>
            </a:stretch>
          </a:blipFill>
        </p:spPr>
      </p:sp>
      <p:sp>
        <p:nvSpPr>
          <p:cNvPr name="TextBox 3" id="3"/>
          <p:cNvSpPr txBox="true"/>
          <p:nvPr/>
        </p:nvSpPr>
        <p:spPr>
          <a:xfrm rot="0">
            <a:off x="5676698" y="141314"/>
            <a:ext cx="8110984"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III. Chương trình điều khiển  </a:t>
            </a:r>
          </a:p>
        </p:txBody>
      </p:sp>
      <p:sp>
        <p:nvSpPr>
          <p:cNvPr name="TextBox 4" id="4"/>
          <p:cNvSpPr txBox="true"/>
          <p:nvPr/>
        </p:nvSpPr>
        <p:spPr>
          <a:xfrm rot="0">
            <a:off x="1028700" y="942975"/>
            <a:ext cx="7119342"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a:t>
            </a:r>
            <a:r>
              <a:rPr lang="en-US" b="true" sz="4000">
                <a:solidFill>
                  <a:srgbClr val="F8F8F8"/>
                </a:solidFill>
                <a:latin typeface="DejaVu Serif Bold"/>
                <a:ea typeface="DejaVu Serif Bold"/>
                <a:cs typeface="DejaVu Serif Bold"/>
                <a:sym typeface="DejaVu Serif Bold"/>
              </a:rPr>
              <a:t>. LƯU ĐỒ THUẬT TOÁN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358482" y="2210629"/>
            <a:ext cx="13662066" cy="5905087"/>
          </a:xfrm>
          <a:custGeom>
            <a:avLst/>
            <a:gdLst/>
            <a:ahLst/>
            <a:cxnLst/>
            <a:rect r="r" b="b" t="t" l="l"/>
            <a:pathLst>
              <a:path h="5905087" w="13662066">
                <a:moveTo>
                  <a:pt x="0" y="0"/>
                </a:moveTo>
                <a:lnTo>
                  <a:pt x="13662066" y="0"/>
                </a:lnTo>
                <a:lnTo>
                  <a:pt x="13662066" y="5905087"/>
                </a:lnTo>
                <a:lnTo>
                  <a:pt x="0" y="5905087"/>
                </a:lnTo>
                <a:lnTo>
                  <a:pt x="0" y="0"/>
                </a:lnTo>
                <a:close/>
              </a:path>
            </a:pathLst>
          </a:custGeom>
          <a:blipFill>
            <a:blip r:embed="rId2"/>
            <a:stretch>
              <a:fillRect l="0" t="0" r="0" b="0"/>
            </a:stretch>
          </a:blipFill>
        </p:spPr>
      </p:sp>
      <p:sp>
        <p:nvSpPr>
          <p:cNvPr name="TextBox 3" id="3"/>
          <p:cNvSpPr txBox="true"/>
          <p:nvPr/>
        </p:nvSpPr>
        <p:spPr>
          <a:xfrm rot="0">
            <a:off x="1028700" y="942975"/>
            <a:ext cx="4181326"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2</a:t>
            </a:r>
            <a:r>
              <a:rPr lang="en-US" b="true" sz="4000">
                <a:solidFill>
                  <a:srgbClr val="F8F8F8"/>
                </a:solidFill>
                <a:latin typeface="DejaVu Serif Bold"/>
                <a:ea typeface="DejaVu Serif Bold"/>
                <a:cs typeface="DejaVu Serif Bold"/>
                <a:sym typeface="DejaVu Serif Bold"/>
              </a:rPr>
              <a:t>.SƠ ĐỒ KHỐI</a:t>
            </a:r>
          </a:p>
        </p:txBody>
      </p:sp>
      <p:sp>
        <p:nvSpPr>
          <p:cNvPr name="TextBox 4" id="4"/>
          <p:cNvSpPr txBox="true"/>
          <p:nvPr/>
        </p:nvSpPr>
        <p:spPr>
          <a:xfrm rot="0">
            <a:off x="5676698" y="141314"/>
            <a:ext cx="8110984"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III. Chương trình điều khiển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086300" y="141314"/>
            <a:ext cx="3291780"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IV. Tổng kết</a:t>
            </a:r>
          </a:p>
        </p:txBody>
      </p:sp>
      <p:sp>
        <p:nvSpPr>
          <p:cNvPr name="TextBox 3" id="3"/>
          <p:cNvSpPr txBox="true"/>
          <p:nvPr/>
        </p:nvSpPr>
        <p:spPr>
          <a:xfrm rot="0">
            <a:off x="1028700" y="942975"/>
            <a:ext cx="7307112"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a:t>
            </a:r>
            <a:r>
              <a:rPr lang="en-US" b="true" sz="4000">
                <a:solidFill>
                  <a:srgbClr val="F8F8F8"/>
                </a:solidFill>
                <a:latin typeface="DejaVu Serif Bold"/>
                <a:ea typeface="DejaVu Serif Bold"/>
                <a:cs typeface="DejaVu Serif Bold"/>
                <a:sym typeface="DejaVu Serif Bold"/>
              </a:rPr>
              <a:t>. KẾT QUẢ THỰC HIỆN</a:t>
            </a:r>
          </a:p>
        </p:txBody>
      </p:sp>
      <p:sp>
        <p:nvSpPr>
          <p:cNvPr name="TextBox 4" id="4"/>
          <p:cNvSpPr txBox="true"/>
          <p:nvPr/>
        </p:nvSpPr>
        <p:spPr>
          <a:xfrm rot="0">
            <a:off x="1428608" y="1908612"/>
            <a:ext cx="2304901"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Ưu điểm</a:t>
            </a:r>
          </a:p>
        </p:txBody>
      </p:sp>
      <p:sp>
        <p:nvSpPr>
          <p:cNvPr name="TextBox 5" id="5"/>
          <p:cNvSpPr txBox="true"/>
          <p:nvPr/>
        </p:nvSpPr>
        <p:spPr>
          <a:xfrm rot="0">
            <a:off x="1028700" y="2975747"/>
            <a:ext cx="9597447" cy="5990590"/>
          </a:xfrm>
          <a:prstGeom prst="rect">
            <a:avLst/>
          </a:prstGeom>
        </p:spPr>
        <p:txBody>
          <a:bodyPr anchor="t" rtlCol="false" tIns="0" lIns="0" bIns="0" rIns="0">
            <a:spAutoFit/>
          </a:bodyPr>
          <a:lstStyle/>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Hệ thống hoạt động đúng chức năng: IR phát hiện – ESP32-CAM chụp ảnh – YOLO nhận diện – Node-RED điều khiển servo phân loại.</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Giảm thao tác thủ công, tăng tính tự động hóa.</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Chi phí thấp, dễ mở rộng và lập trình (ESP32, Node-RED, YOLO).</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Giao diện Node-RED giúp theo dõi và điều khiển thuận tiện.</a:t>
            </a:r>
          </a:p>
        </p:txBody>
      </p:sp>
      <p:sp>
        <p:nvSpPr>
          <p:cNvPr name="Freeform 6" id="6"/>
          <p:cNvSpPr/>
          <p:nvPr/>
        </p:nvSpPr>
        <p:spPr>
          <a:xfrm flipH="true" flipV="false" rot="0">
            <a:off x="11827461" y="2845345"/>
            <a:ext cx="4944589" cy="5529882"/>
          </a:xfrm>
          <a:custGeom>
            <a:avLst/>
            <a:gdLst/>
            <a:ahLst/>
            <a:cxnLst/>
            <a:rect r="r" b="b" t="t" l="l"/>
            <a:pathLst>
              <a:path h="5529882" w="4944589">
                <a:moveTo>
                  <a:pt x="4944589" y="0"/>
                </a:moveTo>
                <a:lnTo>
                  <a:pt x="0" y="0"/>
                </a:lnTo>
                <a:lnTo>
                  <a:pt x="0" y="5529882"/>
                </a:lnTo>
                <a:lnTo>
                  <a:pt x="4944589" y="5529882"/>
                </a:lnTo>
                <a:lnTo>
                  <a:pt x="4944589" y="0"/>
                </a:lnTo>
                <a:close/>
              </a:path>
            </a:pathLst>
          </a:custGeom>
          <a:blipFill>
            <a:blip r:embed="rId2"/>
            <a:stretch>
              <a:fillRect l="-17447" t="-10905" r="-18540" b="-10689"/>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086300" y="141314"/>
            <a:ext cx="3291780"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IV. Tổng kết</a:t>
            </a:r>
          </a:p>
        </p:txBody>
      </p:sp>
      <p:sp>
        <p:nvSpPr>
          <p:cNvPr name="TextBox 3" id="3"/>
          <p:cNvSpPr txBox="true"/>
          <p:nvPr/>
        </p:nvSpPr>
        <p:spPr>
          <a:xfrm rot="0">
            <a:off x="1028700" y="942975"/>
            <a:ext cx="7307112"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a:t>
            </a:r>
            <a:r>
              <a:rPr lang="en-US" b="true" sz="4000">
                <a:solidFill>
                  <a:srgbClr val="F8F8F8"/>
                </a:solidFill>
                <a:latin typeface="DejaVu Serif Bold"/>
                <a:ea typeface="DejaVu Serif Bold"/>
                <a:cs typeface="DejaVu Serif Bold"/>
                <a:sym typeface="DejaVu Serif Bold"/>
              </a:rPr>
              <a:t>. KẾT QUẢ THỰC HIỆN</a:t>
            </a:r>
          </a:p>
        </p:txBody>
      </p:sp>
      <p:sp>
        <p:nvSpPr>
          <p:cNvPr name="TextBox 4" id="4"/>
          <p:cNvSpPr txBox="true"/>
          <p:nvPr/>
        </p:nvSpPr>
        <p:spPr>
          <a:xfrm rot="0">
            <a:off x="1428608" y="1893349"/>
            <a:ext cx="3303389"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Nhược</a:t>
            </a:r>
            <a:r>
              <a:rPr lang="en-US" b="true" sz="3844">
                <a:solidFill>
                  <a:srgbClr val="F8F8F8"/>
                </a:solidFill>
                <a:latin typeface="DejaVu Serif Bold"/>
                <a:ea typeface="DejaVu Serif Bold"/>
                <a:cs typeface="DejaVu Serif Bold"/>
                <a:sym typeface="DejaVu Serif Bold"/>
              </a:rPr>
              <a:t> điểm</a:t>
            </a:r>
          </a:p>
        </p:txBody>
      </p:sp>
      <p:sp>
        <p:nvSpPr>
          <p:cNvPr name="TextBox 5" id="5"/>
          <p:cNvSpPr txBox="true"/>
          <p:nvPr/>
        </p:nvSpPr>
        <p:spPr>
          <a:xfrm rot="0">
            <a:off x="1291244" y="3143636"/>
            <a:ext cx="9032729" cy="4790440"/>
          </a:xfrm>
          <a:prstGeom prst="rect">
            <a:avLst/>
          </a:prstGeom>
        </p:spPr>
        <p:txBody>
          <a:bodyPr anchor="t" rtlCol="false" tIns="0" lIns="0" bIns="0" rIns="0">
            <a:spAutoFit/>
          </a:bodyPr>
          <a:lstStyle/>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Ả</a:t>
            </a:r>
            <a:r>
              <a:rPr lang="en-US" sz="3399">
                <a:solidFill>
                  <a:srgbClr val="F8F8F8"/>
                </a:solidFill>
                <a:latin typeface="DejaVu Serif"/>
                <a:ea typeface="DejaVu Serif"/>
                <a:cs typeface="DejaVu Serif"/>
                <a:sym typeface="DejaVu Serif"/>
              </a:rPr>
              <a:t>nh từ ESP32-CAM chất lượng thấp, dễ sai khi ánh sáng kém.</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Độ</a:t>
            </a:r>
            <a:r>
              <a:rPr lang="en-US" sz="3399">
                <a:solidFill>
                  <a:srgbClr val="F8F8F8"/>
                </a:solidFill>
                <a:latin typeface="DejaVu Serif"/>
                <a:ea typeface="DejaVu Serif"/>
                <a:cs typeface="DejaVu Serif"/>
                <a:sym typeface="DejaVu Serif"/>
              </a:rPr>
              <a:t> trễ cao vì phải gửi ảnh về máy tính xử lý.</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Băng chuyền phải dừng khi chụp ảnh → tốc độ phân loại chưa cao.</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Phả</a:t>
            </a:r>
            <a:r>
              <a:rPr lang="en-US" sz="3399">
                <a:solidFill>
                  <a:srgbClr val="F8F8F8"/>
                </a:solidFill>
                <a:latin typeface="DejaVu Serif"/>
                <a:ea typeface="DejaVu Serif"/>
                <a:cs typeface="DejaVu Serif"/>
                <a:sym typeface="DejaVu Serif"/>
              </a:rPr>
              <a:t>i dùng máy tính để chạy YOLO, hệ thống chưa độc lập.</a:t>
            </a:r>
          </a:p>
        </p:txBody>
      </p:sp>
      <p:sp>
        <p:nvSpPr>
          <p:cNvPr name="Freeform 6" id="6"/>
          <p:cNvSpPr/>
          <p:nvPr/>
        </p:nvSpPr>
        <p:spPr>
          <a:xfrm flipH="true" flipV="false" rot="0">
            <a:off x="11757212" y="2845345"/>
            <a:ext cx="5085086" cy="5529882"/>
          </a:xfrm>
          <a:custGeom>
            <a:avLst/>
            <a:gdLst/>
            <a:ahLst/>
            <a:cxnLst/>
            <a:rect r="r" b="b" t="t" l="l"/>
            <a:pathLst>
              <a:path h="5529882" w="5085086">
                <a:moveTo>
                  <a:pt x="5085086" y="0"/>
                </a:moveTo>
                <a:lnTo>
                  <a:pt x="0" y="0"/>
                </a:lnTo>
                <a:lnTo>
                  <a:pt x="0" y="5529882"/>
                </a:lnTo>
                <a:lnTo>
                  <a:pt x="5085086" y="5529882"/>
                </a:lnTo>
                <a:lnTo>
                  <a:pt x="5085086" y="0"/>
                </a:lnTo>
                <a:close/>
              </a:path>
            </a:pathLst>
          </a:custGeom>
          <a:blipFill>
            <a:blip r:embed="rId2"/>
            <a:stretch>
              <a:fillRect l="0" t="0" r="-33268"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086300" y="141314"/>
            <a:ext cx="3291780"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IV. Tổng kết</a:t>
            </a:r>
          </a:p>
        </p:txBody>
      </p:sp>
      <p:sp>
        <p:nvSpPr>
          <p:cNvPr name="TextBox 3" id="3"/>
          <p:cNvSpPr txBox="true"/>
          <p:nvPr/>
        </p:nvSpPr>
        <p:spPr>
          <a:xfrm rot="0">
            <a:off x="1028700" y="942975"/>
            <a:ext cx="7032384"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2</a:t>
            </a:r>
            <a:r>
              <a:rPr lang="en-US" b="true" sz="4000">
                <a:solidFill>
                  <a:srgbClr val="F8F8F8"/>
                </a:solidFill>
                <a:latin typeface="DejaVu Serif Bold"/>
                <a:ea typeface="DejaVu Serif Bold"/>
                <a:cs typeface="DejaVu Serif Bold"/>
                <a:sym typeface="DejaVu Serif Bold"/>
              </a:rPr>
              <a:t>.HƯỚNG PHÁT TRIỂN  </a:t>
            </a:r>
          </a:p>
        </p:txBody>
      </p:sp>
      <p:sp>
        <p:nvSpPr>
          <p:cNvPr name="TextBox 4" id="4"/>
          <p:cNvSpPr txBox="true"/>
          <p:nvPr/>
        </p:nvSpPr>
        <p:spPr>
          <a:xfrm rot="0">
            <a:off x="940667" y="1784350"/>
            <a:ext cx="11301826" cy="7190740"/>
          </a:xfrm>
          <a:prstGeom prst="rect">
            <a:avLst/>
          </a:prstGeom>
        </p:spPr>
        <p:txBody>
          <a:bodyPr anchor="t" rtlCol="false" tIns="0" lIns="0" bIns="0" rIns="0">
            <a:spAutoFit/>
          </a:bodyPr>
          <a:lstStyle/>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Nâng cấp camera hoặc dùng Raspberry Pi để tăng chất lượng ảnh.</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Huấn luyện YOLO với dataset lớn hơn để nhận diện chính xác hơn.</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Tối ưu Node-RED, dùng MQTT để giảm độ trễ truyền dữ liệu.</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Thiết kế băng chuyền chạy liên tục, không cần dừng khi chụp ảnh.</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Chạy YOLO trực tiếp trên thiết bị (Raspberry Pi / Jetson Nano) thay vì máy tính.</a:t>
            </a:r>
          </a:p>
          <a:p>
            <a:pPr algn="l" marL="734056" indent="-367028" lvl="1">
              <a:lnSpc>
                <a:spcPts val="4759"/>
              </a:lnSpc>
              <a:spcBef>
                <a:spcPct val="0"/>
              </a:spcBef>
              <a:buFont typeface="Arial"/>
              <a:buChar char="•"/>
            </a:pPr>
            <a:r>
              <a:rPr lang="en-US" sz="3399">
                <a:solidFill>
                  <a:srgbClr val="F8F8F8"/>
                </a:solidFill>
                <a:latin typeface="DejaVu Serif"/>
                <a:ea typeface="DejaVu Serif"/>
                <a:cs typeface="DejaVu Serif"/>
                <a:sym typeface="DejaVu Serif"/>
              </a:rPr>
              <a:t>Bổ sung dashboard hiển thị số lượng vật thể, thống kê hiệu suất.</a:t>
            </a:r>
          </a:p>
        </p:txBody>
      </p:sp>
      <p:sp>
        <p:nvSpPr>
          <p:cNvPr name="Freeform 5" id="5"/>
          <p:cNvSpPr/>
          <p:nvPr/>
        </p:nvSpPr>
        <p:spPr>
          <a:xfrm flipH="false" flipV="false" rot="0">
            <a:off x="15310438" y="241470"/>
            <a:ext cx="2884906" cy="3238159"/>
          </a:xfrm>
          <a:custGeom>
            <a:avLst/>
            <a:gdLst/>
            <a:ahLst/>
            <a:cxnLst/>
            <a:rect r="r" b="b" t="t" l="l"/>
            <a:pathLst>
              <a:path h="3238159" w="2884906">
                <a:moveTo>
                  <a:pt x="0" y="0"/>
                </a:moveTo>
                <a:lnTo>
                  <a:pt x="2884906" y="0"/>
                </a:lnTo>
                <a:lnTo>
                  <a:pt x="2884906" y="3238159"/>
                </a:lnTo>
                <a:lnTo>
                  <a:pt x="0" y="3238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46026" y="3771983"/>
            <a:ext cx="3841974" cy="4902751"/>
          </a:xfrm>
          <a:custGeom>
            <a:avLst/>
            <a:gdLst/>
            <a:ahLst/>
            <a:cxnLst/>
            <a:rect r="r" b="b" t="t" l="l"/>
            <a:pathLst>
              <a:path h="4902751" w="3841974">
                <a:moveTo>
                  <a:pt x="0" y="0"/>
                </a:moveTo>
                <a:lnTo>
                  <a:pt x="3841974" y="0"/>
                </a:lnTo>
                <a:lnTo>
                  <a:pt x="3841974" y="4902751"/>
                </a:lnTo>
                <a:lnTo>
                  <a:pt x="0" y="4902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42493" y="7640604"/>
            <a:ext cx="4510398" cy="2903056"/>
          </a:xfrm>
          <a:custGeom>
            <a:avLst/>
            <a:gdLst/>
            <a:ahLst/>
            <a:cxnLst/>
            <a:rect r="r" b="b" t="t" l="l"/>
            <a:pathLst>
              <a:path h="2903056" w="4510398">
                <a:moveTo>
                  <a:pt x="0" y="0"/>
                </a:moveTo>
                <a:lnTo>
                  <a:pt x="4510398" y="0"/>
                </a:lnTo>
                <a:lnTo>
                  <a:pt x="4510398" y="2903056"/>
                </a:lnTo>
                <a:lnTo>
                  <a:pt x="0" y="2903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8251110"/>
            <a:ext cx="4510398" cy="2903056"/>
          </a:xfrm>
          <a:custGeom>
            <a:avLst/>
            <a:gdLst/>
            <a:ahLst/>
            <a:cxnLst/>
            <a:rect r="r" b="b" t="t" l="l"/>
            <a:pathLst>
              <a:path h="2903056" w="4510398">
                <a:moveTo>
                  <a:pt x="0" y="0"/>
                </a:moveTo>
                <a:lnTo>
                  <a:pt x="4510398" y="0"/>
                </a:lnTo>
                <a:lnTo>
                  <a:pt x="4510398" y="2903056"/>
                </a:lnTo>
                <a:lnTo>
                  <a:pt x="0" y="2903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81933" y="4146056"/>
            <a:ext cx="3292727" cy="5310849"/>
          </a:xfrm>
          <a:custGeom>
            <a:avLst/>
            <a:gdLst/>
            <a:ahLst/>
            <a:cxnLst/>
            <a:rect r="r" b="b" t="t" l="l"/>
            <a:pathLst>
              <a:path h="5310849" w="3292727">
                <a:moveTo>
                  <a:pt x="0" y="0"/>
                </a:moveTo>
                <a:lnTo>
                  <a:pt x="3292727" y="0"/>
                </a:lnTo>
                <a:lnTo>
                  <a:pt x="3292727" y="5310849"/>
                </a:lnTo>
                <a:lnTo>
                  <a:pt x="0" y="5310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9773" y="6145918"/>
            <a:ext cx="3168214" cy="4813586"/>
          </a:xfrm>
          <a:custGeom>
            <a:avLst/>
            <a:gdLst/>
            <a:ahLst/>
            <a:cxnLst/>
            <a:rect r="r" b="b" t="t" l="l"/>
            <a:pathLst>
              <a:path h="4813586" w="3168214">
                <a:moveTo>
                  <a:pt x="0" y="0"/>
                </a:moveTo>
                <a:lnTo>
                  <a:pt x="3168214" y="0"/>
                </a:lnTo>
                <a:lnTo>
                  <a:pt x="3168214" y="4813585"/>
                </a:lnTo>
                <a:lnTo>
                  <a:pt x="0" y="4813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98661" y="1432573"/>
            <a:ext cx="2984423" cy="4813586"/>
          </a:xfrm>
          <a:custGeom>
            <a:avLst/>
            <a:gdLst/>
            <a:ahLst/>
            <a:cxnLst/>
            <a:rect r="r" b="b" t="t" l="l"/>
            <a:pathLst>
              <a:path h="4813586" w="2984423">
                <a:moveTo>
                  <a:pt x="0" y="0"/>
                </a:moveTo>
                <a:lnTo>
                  <a:pt x="2984423" y="0"/>
                </a:lnTo>
                <a:lnTo>
                  <a:pt x="2984423" y="4813585"/>
                </a:lnTo>
                <a:lnTo>
                  <a:pt x="0" y="48135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1933" y="541097"/>
            <a:ext cx="1523200" cy="3298268"/>
          </a:xfrm>
          <a:custGeom>
            <a:avLst/>
            <a:gdLst/>
            <a:ahLst/>
            <a:cxnLst/>
            <a:rect r="r" b="b" t="t" l="l"/>
            <a:pathLst>
              <a:path h="3298268" w="1523200">
                <a:moveTo>
                  <a:pt x="0" y="0"/>
                </a:moveTo>
                <a:lnTo>
                  <a:pt x="1523200" y="0"/>
                </a:lnTo>
                <a:lnTo>
                  <a:pt x="1523200" y="3298268"/>
                </a:lnTo>
                <a:lnTo>
                  <a:pt x="0" y="32982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974660" y="-787980"/>
            <a:ext cx="2884906" cy="3238159"/>
          </a:xfrm>
          <a:custGeom>
            <a:avLst/>
            <a:gdLst/>
            <a:ahLst/>
            <a:cxnLst/>
            <a:rect r="r" b="b" t="t" l="l"/>
            <a:pathLst>
              <a:path h="3238159" w="2884906">
                <a:moveTo>
                  <a:pt x="0" y="0"/>
                </a:moveTo>
                <a:lnTo>
                  <a:pt x="2884905" y="0"/>
                </a:lnTo>
                <a:lnTo>
                  <a:pt x="2884905" y="3238159"/>
                </a:lnTo>
                <a:lnTo>
                  <a:pt x="0" y="32381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1028700" y="7702200"/>
            <a:ext cx="7717685" cy="1459769"/>
          </a:xfrm>
          <a:prstGeom prst="rect">
            <a:avLst/>
          </a:prstGeom>
        </p:spPr>
        <p:txBody>
          <a:bodyPr anchor="t" rtlCol="false" tIns="0" lIns="0" bIns="0" rIns="0">
            <a:spAutoFit/>
          </a:bodyPr>
          <a:lstStyle/>
          <a:p>
            <a:pPr algn="l">
              <a:lnSpc>
                <a:spcPts val="10571"/>
              </a:lnSpc>
            </a:pPr>
            <a:r>
              <a:rPr lang="en-US" b="true" sz="12013" spc="-756">
                <a:solidFill>
                  <a:srgbClr val="F0F7FE"/>
                </a:solidFill>
                <a:latin typeface="Proxima Nova Bold"/>
                <a:ea typeface="Proxima Nova Bold"/>
                <a:cs typeface="Proxima Nova Bold"/>
                <a:sym typeface="Proxima Nova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503069" y="122580"/>
            <a:ext cx="7281862" cy="906120"/>
          </a:xfrm>
          <a:prstGeom prst="rect">
            <a:avLst/>
          </a:prstGeom>
        </p:spPr>
        <p:txBody>
          <a:bodyPr anchor="t" rtlCol="false" tIns="0" lIns="0" bIns="0" rIns="0">
            <a:spAutoFit/>
          </a:bodyPr>
          <a:lstStyle/>
          <a:p>
            <a:pPr algn="ctr">
              <a:lnSpc>
                <a:spcPts val="7278"/>
              </a:lnSpc>
            </a:pPr>
            <a:r>
              <a:rPr lang="en-US" sz="5198" b="true">
                <a:solidFill>
                  <a:srgbClr val="FFFFFF"/>
                </a:solidFill>
                <a:latin typeface="DejaVu Serif Bold"/>
                <a:ea typeface="DejaVu Serif Bold"/>
                <a:cs typeface="DejaVu Serif Bold"/>
                <a:sym typeface="DejaVu Serif Bold"/>
              </a:rPr>
              <a:t>Thành viên nhóm 1</a:t>
            </a:r>
          </a:p>
        </p:txBody>
      </p:sp>
      <p:graphicFrame>
        <p:nvGraphicFramePr>
          <p:cNvPr name="Table 3" id="3"/>
          <p:cNvGraphicFramePr>
            <a:graphicFrameLocks noGrp="true"/>
          </p:cNvGraphicFramePr>
          <p:nvPr/>
        </p:nvGraphicFramePr>
        <p:xfrm>
          <a:off x="690099" y="1945393"/>
          <a:ext cx="16569201" cy="6396214"/>
        </p:xfrm>
        <a:graphic>
          <a:graphicData uri="http://schemas.openxmlformats.org/drawingml/2006/table">
            <a:tbl>
              <a:tblPr/>
              <a:tblGrid>
                <a:gridCol w="4142300"/>
                <a:gridCol w="4142300"/>
                <a:gridCol w="4142300"/>
                <a:gridCol w="4142300"/>
              </a:tblGrid>
              <a:tr h="991923">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Thành viên nhóm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Phân công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Tiến độ</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351073">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Nguyễn Hữu Nhân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23150013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881"/>
                        </a:lnSpc>
                        <a:defRPr/>
                      </a:pPr>
                      <a:r>
                        <a:rPr lang="en-US" sz="2799">
                          <a:solidFill>
                            <a:srgbClr val="000000"/>
                          </a:solidFill>
                          <a:latin typeface="Times New Roman"/>
                          <a:ea typeface="Times New Roman"/>
                          <a:cs typeface="Times New Roman"/>
                          <a:sym typeface="Times New Roman"/>
                        </a:rPr>
                        <a:t>Làm xe mô hình</a:t>
                      </a:r>
                      <a:endParaRPr lang="en-US" sz="1100"/>
                    </a:p>
                    <a:p>
                      <a:pPr algn="ctr" marL="0" indent="0" lvl="0">
                        <a:lnSpc>
                          <a:spcPts val="2882"/>
                        </a:lnSpc>
                        <a:spcBef>
                          <a:spcPct val="0"/>
                        </a:spcBef>
                      </a:pPr>
                      <a:r>
                        <a:rPr lang="en-US" sz="2799">
                          <a:solidFill>
                            <a:srgbClr val="000000"/>
                          </a:solidFill>
                          <a:latin typeface="Times New Roman"/>
                          <a:ea typeface="Times New Roman"/>
                          <a:cs typeface="Times New Roman"/>
                          <a:sym typeface="Times New Roman"/>
                        </a:rPr>
                        <a:t> III (Kết luận)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351073">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Huỳnh Ngọc Phương Quang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23150027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1"/>
                        </a:lnSpc>
                        <a:spcBef>
                          <a:spcPct val="0"/>
                        </a:spcBef>
                        <a:defRPr/>
                      </a:pPr>
                      <a:r>
                        <a:rPr lang="en-US" sz="2799" strike="noStrike" u="none">
                          <a:solidFill>
                            <a:srgbClr val="000000"/>
                          </a:solidFill>
                          <a:latin typeface="Times New Roman"/>
                          <a:ea typeface="Times New Roman"/>
                          <a:cs typeface="Times New Roman"/>
                          <a:sym typeface="Times New Roman"/>
                        </a:rPr>
                        <a:t>Làm xe mô hình </a:t>
                      </a:r>
                      <a:endParaRPr lang="en-US" sz="1100"/>
                    </a:p>
                    <a:p>
                      <a:pPr algn="ctr" marL="0" indent="0" lvl="0">
                        <a:lnSpc>
                          <a:spcPts val="2882"/>
                        </a:lnSpc>
                        <a:spcBef>
                          <a:spcPct val="0"/>
                        </a:spcBef>
                      </a:pPr>
                      <a:r>
                        <a:rPr lang="en-US" sz="2799" strike="noStrike" u="none">
                          <a:solidFill>
                            <a:srgbClr val="000000"/>
                          </a:solidFill>
                          <a:latin typeface="Times New Roman"/>
                          <a:ea typeface="Times New Roman"/>
                          <a:cs typeface="Times New Roman"/>
                          <a:sym typeface="Times New Roman"/>
                        </a:rPr>
                        <a:t>II (1, 2, 3)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351073">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Trịnh Văn 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23150228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1"/>
                        </a:lnSpc>
                        <a:spcBef>
                          <a:spcPct val="0"/>
                        </a:spcBef>
                        <a:defRPr/>
                      </a:pPr>
                      <a:r>
                        <a:rPr lang="en-US" sz="2799">
                          <a:solidFill>
                            <a:srgbClr val="000000"/>
                          </a:solidFill>
                          <a:latin typeface="Times New Roman"/>
                          <a:ea typeface="Times New Roman"/>
                          <a:cs typeface="Times New Roman"/>
                          <a:sym typeface="Times New Roman"/>
                        </a:rPr>
                        <a:t>Powerpoint</a:t>
                      </a:r>
                      <a:r>
                        <a:rPr lang="en-US" sz="2799" strike="noStrike" u="none">
                          <a:solidFill>
                            <a:srgbClr val="000000"/>
                          </a:solidFill>
                          <a:latin typeface="Times New Roman"/>
                          <a:ea typeface="Times New Roman"/>
                          <a:cs typeface="Times New Roman"/>
                          <a:sym typeface="Times New Roman"/>
                        </a:rPr>
                        <a:t>, </a:t>
                      </a:r>
                      <a:r>
                        <a:rPr lang="en-US" sz="2799" strike="noStrike" u="none">
                          <a:solidFill>
                            <a:srgbClr val="000000"/>
                          </a:solidFill>
                          <a:latin typeface="Times New Roman"/>
                          <a:ea typeface="Times New Roman"/>
                          <a:cs typeface="Times New Roman"/>
                          <a:sym typeface="Times New Roman"/>
                        </a:rPr>
                        <a:t>Word</a:t>
                      </a:r>
                      <a:endParaRPr lang="en-US" sz="1100"/>
                    </a:p>
                    <a:p>
                      <a:pPr algn="ctr" marL="0" indent="0" lvl="0">
                        <a:lnSpc>
                          <a:spcPts val="2882"/>
                        </a:lnSpc>
                        <a:spcBef>
                          <a:spcPct val="0"/>
                        </a:spcBef>
                      </a:pPr>
                      <a:r>
                        <a:rPr lang="en-US" sz="2799" strike="noStrike" u="none">
                          <a:solidFill>
                            <a:srgbClr val="000000"/>
                          </a:solidFill>
                          <a:latin typeface="Times New Roman"/>
                          <a:ea typeface="Times New Roman"/>
                          <a:cs typeface="Times New Roman"/>
                          <a:sym typeface="Times New Roman"/>
                        </a:rPr>
                        <a:t>phần 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351073">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Nguyễn Thành Danh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strike="noStrike" u="none">
                          <a:solidFill>
                            <a:srgbClr val="000000"/>
                          </a:solidFill>
                          <a:latin typeface="Times New Roman"/>
                          <a:ea typeface="Times New Roman"/>
                          <a:cs typeface="Times New Roman"/>
                          <a:sym typeface="Times New Roman"/>
                        </a:rPr>
                        <a:t>23150050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1"/>
                        </a:lnSpc>
                        <a:spcBef>
                          <a:spcPct val="0"/>
                        </a:spcBef>
                        <a:defRPr/>
                      </a:pPr>
                      <a:r>
                        <a:rPr lang="en-US" sz="2799" strike="noStrike" u="none">
                          <a:solidFill>
                            <a:srgbClr val="000000"/>
                          </a:solidFill>
                          <a:latin typeface="Times New Roman"/>
                          <a:ea typeface="Times New Roman"/>
                          <a:cs typeface="Times New Roman"/>
                          <a:sym typeface="Times New Roman"/>
                        </a:rPr>
                        <a:t>Powerpoint, Word</a:t>
                      </a:r>
                      <a:endParaRPr lang="en-US" sz="1100"/>
                    </a:p>
                    <a:p>
                      <a:pPr algn="ctr" marL="0" indent="0" lvl="0">
                        <a:lnSpc>
                          <a:spcPts val="2882"/>
                        </a:lnSpc>
                        <a:spcBef>
                          <a:spcPct val="0"/>
                        </a:spcBef>
                      </a:pPr>
                      <a:r>
                        <a:rPr lang="en-US" sz="2799" strike="noStrike" u="none">
                          <a:solidFill>
                            <a:srgbClr val="000000"/>
                          </a:solidFill>
                          <a:latin typeface="Times New Roman"/>
                          <a:ea typeface="Times New Roman"/>
                          <a:cs typeface="Times New Roman"/>
                          <a:sym typeface="Times New Roman"/>
                        </a:rPr>
                        <a:t>II (4,5)</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2780090"/>
            <a:ext cx="9300833"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1. Giới thiệu phân loại đồ vật</a:t>
            </a:r>
          </a:p>
        </p:txBody>
      </p:sp>
      <p:sp>
        <p:nvSpPr>
          <p:cNvPr name="TextBox 3" id="3"/>
          <p:cNvSpPr txBox="true"/>
          <p:nvPr/>
        </p:nvSpPr>
        <p:spPr>
          <a:xfrm rot="0">
            <a:off x="9347161" y="1836709"/>
            <a:ext cx="11451197" cy="732923"/>
          </a:xfrm>
          <a:prstGeom prst="rect">
            <a:avLst/>
          </a:prstGeom>
        </p:spPr>
        <p:txBody>
          <a:bodyPr anchor="t" rtlCol="false" tIns="0" lIns="0" bIns="0" rIns="0">
            <a:spAutoFit/>
          </a:bodyPr>
          <a:lstStyle/>
          <a:p>
            <a:pPr algn="just">
              <a:lnSpc>
                <a:spcPts val="5802"/>
              </a:lnSpc>
              <a:spcBef>
                <a:spcPct val="0"/>
              </a:spcBef>
            </a:pPr>
            <a:r>
              <a:rPr lang="en-US" b="true" sz="4144">
                <a:solidFill>
                  <a:srgbClr val="FFFFFF"/>
                </a:solidFill>
                <a:latin typeface="DejaVu Serif Bold"/>
                <a:ea typeface="DejaVu Serif Bold"/>
                <a:cs typeface="DejaVu Serif Bold"/>
                <a:sym typeface="DejaVu Serif Bold"/>
              </a:rPr>
              <a:t>III. Chương trình điều khiển </a:t>
            </a:r>
          </a:p>
        </p:txBody>
      </p:sp>
      <p:sp>
        <p:nvSpPr>
          <p:cNvPr name="TextBox 4" id="4"/>
          <p:cNvSpPr txBox="true"/>
          <p:nvPr/>
        </p:nvSpPr>
        <p:spPr>
          <a:xfrm rot="0">
            <a:off x="9842382" y="2780090"/>
            <a:ext cx="9927319"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1.</a:t>
            </a:r>
            <a:r>
              <a:rPr lang="en-US" sz="3444">
                <a:solidFill>
                  <a:srgbClr val="FFFFFF"/>
                </a:solidFill>
                <a:latin typeface="DejaVu Serif"/>
                <a:ea typeface="DejaVu Serif"/>
                <a:cs typeface="DejaVu Serif"/>
                <a:sym typeface="DejaVu Serif"/>
              </a:rPr>
              <a:t>Lưu đồ thuật toán</a:t>
            </a:r>
          </a:p>
        </p:txBody>
      </p:sp>
      <p:sp>
        <p:nvSpPr>
          <p:cNvPr name="TextBox 5" id="5"/>
          <p:cNvSpPr txBox="true"/>
          <p:nvPr/>
        </p:nvSpPr>
        <p:spPr>
          <a:xfrm rot="0">
            <a:off x="3396598" y="461962"/>
            <a:ext cx="11494803" cy="1114425"/>
          </a:xfrm>
          <a:prstGeom prst="rect">
            <a:avLst/>
          </a:prstGeom>
        </p:spPr>
        <p:txBody>
          <a:bodyPr anchor="t" rtlCol="false" tIns="0" lIns="0" bIns="0" rIns="0">
            <a:spAutoFit/>
          </a:bodyPr>
          <a:lstStyle/>
          <a:p>
            <a:pPr algn="ctr">
              <a:lnSpc>
                <a:spcPts val="8640"/>
              </a:lnSpc>
            </a:pPr>
            <a:r>
              <a:rPr lang="en-US" sz="7200">
                <a:solidFill>
                  <a:srgbClr val="FFFFFF"/>
                </a:solidFill>
                <a:latin typeface="DejaVu Serif"/>
                <a:ea typeface="DejaVu Serif"/>
                <a:cs typeface="DejaVu Serif"/>
                <a:sym typeface="DejaVu Serif"/>
              </a:rPr>
              <a:t>Nội dung thuyết trình</a:t>
            </a:r>
          </a:p>
        </p:txBody>
      </p:sp>
      <p:sp>
        <p:nvSpPr>
          <p:cNvPr name="TextBox 6" id="6"/>
          <p:cNvSpPr txBox="true"/>
          <p:nvPr/>
        </p:nvSpPr>
        <p:spPr>
          <a:xfrm rot="0">
            <a:off x="725043" y="1836709"/>
            <a:ext cx="7509138" cy="732923"/>
          </a:xfrm>
          <a:prstGeom prst="rect">
            <a:avLst/>
          </a:prstGeom>
        </p:spPr>
        <p:txBody>
          <a:bodyPr anchor="t" rtlCol="false" tIns="0" lIns="0" bIns="0" rIns="0">
            <a:spAutoFit/>
          </a:bodyPr>
          <a:lstStyle/>
          <a:p>
            <a:pPr algn="just">
              <a:lnSpc>
                <a:spcPts val="5802"/>
              </a:lnSpc>
              <a:spcBef>
                <a:spcPct val="0"/>
              </a:spcBef>
            </a:pPr>
            <a:r>
              <a:rPr lang="en-US" b="true" sz="4144">
                <a:solidFill>
                  <a:srgbClr val="FFFFFF"/>
                </a:solidFill>
                <a:latin typeface="DejaVu Serif Bold"/>
                <a:ea typeface="DejaVu Serif Bold"/>
                <a:cs typeface="DejaVu Serif Bold"/>
                <a:sym typeface="DejaVu Serif Bold"/>
              </a:rPr>
              <a:t>I. Giới thiệu đề tài</a:t>
            </a:r>
          </a:p>
        </p:txBody>
      </p:sp>
      <p:sp>
        <p:nvSpPr>
          <p:cNvPr name="TextBox 7" id="7"/>
          <p:cNvSpPr txBox="true"/>
          <p:nvPr/>
        </p:nvSpPr>
        <p:spPr>
          <a:xfrm rot="0">
            <a:off x="1028700" y="3588850"/>
            <a:ext cx="9048974"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 Mục tiêu</a:t>
            </a:r>
          </a:p>
        </p:txBody>
      </p:sp>
      <p:sp>
        <p:nvSpPr>
          <p:cNvPr name="TextBox 8" id="8"/>
          <p:cNvSpPr txBox="true"/>
          <p:nvPr/>
        </p:nvSpPr>
        <p:spPr>
          <a:xfrm rot="0">
            <a:off x="725043" y="5334507"/>
            <a:ext cx="11451197" cy="732923"/>
          </a:xfrm>
          <a:prstGeom prst="rect">
            <a:avLst/>
          </a:prstGeom>
        </p:spPr>
        <p:txBody>
          <a:bodyPr anchor="t" rtlCol="false" tIns="0" lIns="0" bIns="0" rIns="0">
            <a:spAutoFit/>
          </a:bodyPr>
          <a:lstStyle/>
          <a:p>
            <a:pPr algn="just">
              <a:lnSpc>
                <a:spcPts val="5802"/>
              </a:lnSpc>
              <a:spcBef>
                <a:spcPct val="0"/>
              </a:spcBef>
            </a:pPr>
            <a:r>
              <a:rPr lang="en-US" b="true" sz="4144">
                <a:solidFill>
                  <a:srgbClr val="FFFFFF"/>
                </a:solidFill>
                <a:latin typeface="DejaVu Serif Bold"/>
                <a:ea typeface="DejaVu Serif Bold"/>
                <a:cs typeface="DejaVu Serif Bold"/>
                <a:sym typeface="DejaVu Serif Bold"/>
              </a:rPr>
              <a:t>II. Thiết kế hệ thống </a:t>
            </a:r>
          </a:p>
        </p:txBody>
      </p:sp>
      <p:sp>
        <p:nvSpPr>
          <p:cNvPr name="TextBox 9" id="9"/>
          <p:cNvSpPr txBox="true"/>
          <p:nvPr/>
        </p:nvSpPr>
        <p:spPr>
          <a:xfrm rot="0">
            <a:off x="1028700" y="6286505"/>
            <a:ext cx="7205481"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1.Giới thiệu phần cứng</a:t>
            </a:r>
          </a:p>
        </p:txBody>
      </p:sp>
      <p:sp>
        <p:nvSpPr>
          <p:cNvPr name="TextBox 10" id="10"/>
          <p:cNvSpPr txBox="true"/>
          <p:nvPr/>
        </p:nvSpPr>
        <p:spPr>
          <a:xfrm rot="0">
            <a:off x="1028700" y="7100707"/>
            <a:ext cx="6801006"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2.Nguyên lý hoạt động</a:t>
            </a:r>
          </a:p>
        </p:txBody>
      </p:sp>
      <p:sp>
        <p:nvSpPr>
          <p:cNvPr name="TextBox 11" id="11"/>
          <p:cNvSpPr txBox="true"/>
          <p:nvPr/>
        </p:nvSpPr>
        <p:spPr>
          <a:xfrm rot="0">
            <a:off x="9842382" y="3588850"/>
            <a:ext cx="9927319"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2.Sơ đồ khối</a:t>
            </a:r>
          </a:p>
        </p:txBody>
      </p:sp>
      <p:sp>
        <p:nvSpPr>
          <p:cNvPr name="TextBox 12" id="12"/>
          <p:cNvSpPr txBox="true"/>
          <p:nvPr/>
        </p:nvSpPr>
        <p:spPr>
          <a:xfrm rot="0">
            <a:off x="1028700" y="7918084"/>
            <a:ext cx="3484066" cy="598302"/>
          </a:xfrm>
          <a:prstGeom prst="rect">
            <a:avLst/>
          </a:prstGeom>
        </p:spPr>
        <p:txBody>
          <a:bodyPr anchor="t" rtlCol="false" tIns="0" lIns="0" bIns="0" rIns="0">
            <a:spAutoFit/>
          </a:bodyPr>
          <a:lstStyle/>
          <a:p>
            <a:pPr algn="ctr">
              <a:lnSpc>
                <a:spcPts val="4822"/>
              </a:lnSpc>
              <a:spcBef>
                <a:spcPct val="0"/>
              </a:spcBef>
            </a:pPr>
            <a:r>
              <a:rPr lang="en-US" sz="3444">
                <a:solidFill>
                  <a:srgbClr val="FFFFFF"/>
                </a:solidFill>
                <a:latin typeface="DejaVu Serif"/>
                <a:ea typeface="DejaVu Serif"/>
                <a:cs typeface="DejaVu Serif"/>
                <a:sym typeface="DejaVu Serif"/>
              </a:rPr>
              <a:t>3</a:t>
            </a:r>
            <a:r>
              <a:rPr lang="en-US" sz="3444">
                <a:solidFill>
                  <a:srgbClr val="FFFFFF"/>
                </a:solidFill>
                <a:latin typeface="DejaVu Serif"/>
                <a:ea typeface="DejaVu Serif"/>
                <a:cs typeface="DejaVu Serif"/>
                <a:sym typeface="DejaVu Serif"/>
              </a:rPr>
              <a:t>.Sơ đồ kết nối </a:t>
            </a:r>
          </a:p>
        </p:txBody>
      </p:sp>
      <p:sp>
        <p:nvSpPr>
          <p:cNvPr name="TextBox 13" id="13"/>
          <p:cNvSpPr txBox="true"/>
          <p:nvPr/>
        </p:nvSpPr>
        <p:spPr>
          <a:xfrm rot="0">
            <a:off x="9347161" y="5328379"/>
            <a:ext cx="11451197" cy="732923"/>
          </a:xfrm>
          <a:prstGeom prst="rect">
            <a:avLst/>
          </a:prstGeom>
        </p:spPr>
        <p:txBody>
          <a:bodyPr anchor="t" rtlCol="false" tIns="0" lIns="0" bIns="0" rIns="0">
            <a:spAutoFit/>
          </a:bodyPr>
          <a:lstStyle/>
          <a:p>
            <a:pPr algn="just">
              <a:lnSpc>
                <a:spcPts val="5802"/>
              </a:lnSpc>
              <a:spcBef>
                <a:spcPct val="0"/>
              </a:spcBef>
            </a:pPr>
            <a:r>
              <a:rPr lang="en-US" b="true" sz="4144">
                <a:solidFill>
                  <a:srgbClr val="FFFFFF"/>
                </a:solidFill>
                <a:latin typeface="DejaVu Serif Bold"/>
                <a:ea typeface="DejaVu Serif Bold"/>
                <a:cs typeface="DejaVu Serif Bold"/>
                <a:sym typeface="DejaVu Serif Bold"/>
              </a:rPr>
              <a:t>IV. Tổng kết</a:t>
            </a:r>
          </a:p>
        </p:txBody>
      </p:sp>
      <p:sp>
        <p:nvSpPr>
          <p:cNvPr name="TextBox 14" id="14"/>
          <p:cNvSpPr txBox="true"/>
          <p:nvPr/>
        </p:nvSpPr>
        <p:spPr>
          <a:xfrm rot="0">
            <a:off x="10077674" y="6286505"/>
            <a:ext cx="9927319" cy="598302"/>
          </a:xfrm>
          <a:prstGeom prst="rect">
            <a:avLst/>
          </a:prstGeom>
        </p:spPr>
        <p:txBody>
          <a:bodyPr anchor="t" rtlCol="false" tIns="0" lIns="0" bIns="0" rIns="0">
            <a:spAutoFit/>
          </a:bodyPr>
          <a:lstStyle/>
          <a:p>
            <a:pPr algn="just">
              <a:lnSpc>
                <a:spcPts val="4822"/>
              </a:lnSpc>
            </a:pPr>
            <a:r>
              <a:rPr lang="en-US" sz="3444">
                <a:solidFill>
                  <a:srgbClr val="FFFFFF"/>
                </a:solidFill>
                <a:latin typeface="DejaVu Serif"/>
                <a:ea typeface="DejaVu Serif"/>
                <a:cs typeface="DejaVu Serif"/>
                <a:sym typeface="DejaVu Serif"/>
              </a:rPr>
              <a:t>1.Kết quả thực hiện</a:t>
            </a:r>
          </a:p>
        </p:txBody>
      </p:sp>
      <p:sp>
        <p:nvSpPr>
          <p:cNvPr name="TextBox 15" id="15"/>
          <p:cNvSpPr txBox="true"/>
          <p:nvPr/>
        </p:nvSpPr>
        <p:spPr>
          <a:xfrm rot="0">
            <a:off x="10109100" y="7161032"/>
            <a:ext cx="9927319"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2.Hướng phát triển  </a:t>
            </a:r>
          </a:p>
        </p:txBody>
      </p:sp>
      <p:sp>
        <p:nvSpPr>
          <p:cNvPr name="TextBox 16" id="16"/>
          <p:cNvSpPr txBox="true"/>
          <p:nvPr/>
        </p:nvSpPr>
        <p:spPr>
          <a:xfrm rot="0">
            <a:off x="9842382" y="4396702"/>
            <a:ext cx="9927319" cy="598302"/>
          </a:xfrm>
          <a:prstGeom prst="rect">
            <a:avLst/>
          </a:prstGeom>
        </p:spPr>
        <p:txBody>
          <a:bodyPr anchor="t" rtlCol="false" tIns="0" lIns="0" bIns="0" rIns="0">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3</a:t>
            </a:r>
            <a:r>
              <a:rPr lang="en-US" sz="3444">
                <a:solidFill>
                  <a:srgbClr val="FFFFFF"/>
                </a:solidFill>
                <a:latin typeface="DejaVu Serif"/>
                <a:ea typeface="DejaVu Serif"/>
                <a:cs typeface="DejaVu Serif"/>
                <a:sym typeface="DejaVu Serif"/>
              </a:rPr>
              <a:t>.Chạy Demo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46491" y="1953973"/>
            <a:ext cx="5912809" cy="7807065"/>
            <a:chOff x="0" y="0"/>
            <a:chExt cx="812800" cy="1073192"/>
          </a:xfrm>
        </p:grpSpPr>
        <p:sp>
          <p:nvSpPr>
            <p:cNvPr name="Freeform 3" id="3"/>
            <p:cNvSpPr/>
            <p:nvPr/>
          </p:nvSpPr>
          <p:spPr>
            <a:xfrm flipH="false" flipV="false" rot="0">
              <a:off x="0" y="0"/>
              <a:ext cx="812800" cy="1073192"/>
            </a:xfrm>
            <a:custGeom>
              <a:avLst/>
              <a:gdLst/>
              <a:ahLst/>
              <a:cxnLst/>
              <a:rect r="r" b="b" t="t" l="l"/>
              <a:pathLst>
                <a:path h="1073192" w="812800">
                  <a:moveTo>
                    <a:pt x="0" y="0"/>
                  </a:moveTo>
                  <a:lnTo>
                    <a:pt x="812800" y="0"/>
                  </a:lnTo>
                  <a:lnTo>
                    <a:pt x="812800" y="1073192"/>
                  </a:lnTo>
                  <a:lnTo>
                    <a:pt x="0" y="1073192"/>
                  </a:lnTo>
                  <a:close/>
                </a:path>
              </a:pathLst>
            </a:custGeom>
            <a:blipFill>
              <a:blip r:embed="rId2"/>
              <a:stretch>
                <a:fillRect l="0" t="-491" r="0" b="-491"/>
              </a:stretch>
            </a:blipFill>
          </p:spPr>
        </p:sp>
      </p:grpSp>
      <p:sp>
        <p:nvSpPr>
          <p:cNvPr name="TextBox 4" id="4"/>
          <p:cNvSpPr txBox="true"/>
          <p:nvPr/>
        </p:nvSpPr>
        <p:spPr>
          <a:xfrm rot="0">
            <a:off x="1382662" y="2042739"/>
            <a:ext cx="9079842" cy="7718299"/>
          </a:xfrm>
          <a:prstGeom prst="rect">
            <a:avLst/>
          </a:prstGeom>
        </p:spPr>
        <p:txBody>
          <a:bodyPr anchor="t" rtlCol="false" tIns="0" lIns="0" bIns="0" rIns="0">
            <a:spAutoFit/>
          </a:bodyPr>
          <a:lstStyle/>
          <a:p>
            <a:pPr algn="l" marL="734059" indent="-367030" lvl="1">
              <a:lnSpc>
                <a:spcPts val="5555"/>
              </a:lnSpc>
              <a:buFont typeface="Arial"/>
              <a:buChar char="•"/>
            </a:pPr>
            <a:r>
              <a:rPr lang="en-US" sz="3399">
                <a:solidFill>
                  <a:srgbClr val="FFFFFF"/>
                </a:solidFill>
                <a:latin typeface="DejaVu Serif"/>
                <a:ea typeface="DejaVu Serif"/>
                <a:cs typeface="DejaVu Serif"/>
                <a:sym typeface="DejaVu Serif"/>
              </a:rPr>
              <a:t>Đề tài “Hệ thống phân loại đồ vật tự động sử dụng ESP32-CAM và YOLO” nhằm xây dựng một mô hình có khả năng nhận diện và phân loại sản phẩm trên băng chuyền.</a:t>
            </a:r>
          </a:p>
          <a:p>
            <a:pPr algn="l" marL="734059" indent="-367030" lvl="1">
              <a:lnSpc>
                <a:spcPts val="5556"/>
              </a:lnSpc>
              <a:buFont typeface="Arial"/>
              <a:buChar char="•"/>
            </a:pPr>
            <a:r>
              <a:rPr lang="en-US" sz="3399">
                <a:solidFill>
                  <a:srgbClr val="FFFFFF"/>
                </a:solidFill>
                <a:latin typeface="DejaVu Serif"/>
                <a:ea typeface="DejaVu Serif"/>
                <a:cs typeface="DejaVu Serif"/>
                <a:sym typeface="DejaVu Serif"/>
              </a:rPr>
              <a:t>Camera ESP32-CAM chụp hình sản phẩm và gửi về máy tính để mô hình YOLO xử lý, gán nhãn đối tượng. Kết quả được truyền đến Arduino/Node-RED để điều khiển servo thực hiện phân loại tự động.</a:t>
            </a:r>
          </a:p>
        </p:txBody>
      </p:sp>
      <p:sp>
        <p:nvSpPr>
          <p:cNvPr name="TextBox 5" id="5"/>
          <p:cNvSpPr txBox="true"/>
          <p:nvPr/>
        </p:nvSpPr>
        <p:spPr>
          <a:xfrm rot="0">
            <a:off x="6947830" y="156130"/>
            <a:ext cx="5003006"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 Giới</a:t>
            </a:r>
            <a:r>
              <a:rPr lang="en-US" b="true" sz="3844">
                <a:solidFill>
                  <a:srgbClr val="F8F8F8"/>
                </a:solidFill>
                <a:latin typeface="DejaVu Serif Bold"/>
                <a:ea typeface="DejaVu Serif Bold"/>
                <a:cs typeface="DejaVu Serif Bold"/>
                <a:sym typeface="DejaVu Serif Bold"/>
              </a:rPr>
              <a:t> thiệu đề tài</a:t>
            </a:r>
          </a:p>
        </p:txBody>
      </p:sp>
      <p:sp>
        <p:nvSpPr>
          <p:cNvPr name="TextBox 6" id="6"/>
          <p:cNvSpPr txBox="true"/>
          <p:nvPr/>
        </p:nvSpPr>
        <p:spPr>
          <a:xfrm rot="0">
            <a:off x="1028700" y="1264999"/>
            <a:ext cx="7666732"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 GIỚI THIỆU PHÂN LOẠI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944450" y="2496898"/>
            <a:ext cx="6314850" cy="6314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16666" r="0" b="-16666"/>
              </a:stretch>
            </a:blipFill>
          </p:spPr>
        </p:sp>
      </p:grpSp>
      <p:sp>
        <p:nvSpPr>
          <p:cNvPr name="TextBox 4" id="4"/>
          <p:cNvSpPr txBox="true"/>
          <p:nvPr/>
        </p:nvSpPr>
        <p:spPr>
          <a:xfrm rot="0">
            <a:off x="6947830" y="156130"/>
            <a:ext cx="5003006"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 Giới</a:t>
            </a:r>
            <a:r>
              <a:rPr lang="en-US" b="true" sz="3844">
                <a:solidFill>
                  <a:srgbClr val="F8F8F8"/>
                </a:solidFill>
                <a:latin typeface="DejaVu Serif Bold"/>
                <a:ea typeface="DejaVu Serif Bold"/>
                <a:cs typeface="DejaVu Serif Bold"/>
                <a:sym typeface="DejaVu Serif Bold"/>
              </a:rPr>
              <a:t> thiệu đề tài</a:t>
            </a:r>
          </a:p>
        </p:txBody>
      </p:sp>
      <p:sp>
        <p:nvSpPr>
          <p:cNvPr name="TextBox 5" id="5"/>
          <p:cNvSpPr txBox="true"/>
          <p:nvPr/>
        </p:nvSpPr>
        <p:spPr>
          <a:xfrm rot="0">
            <a:off x="1028700" y="1264999"/>
            <a:ext cx="7666732"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 GIỚI THIỆU PHÂN LOẠI</a:t>
            </a:r>
          </a:p>
        </p:txBody>
      </p:sp>
      <p:sp>
        <p:nvSpPr>
          <p:cNvPr name="TextBox 6" id="6"/>
          <p:cNvSpPr txBox="true"/>
          <p:nvPr/>
        </p:nvSpPr>
        <p:spPr>
          <a:xfrm rot="0">
            <a:off x="1028700" y="2430223"/>
            <a:ext cx="9032661" cy="6581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8F8F8"/>
                </a:solidFill>
                <a:latin typeface="Noto Sans"/>
                <a:ea typeface="Noto Sans"/>
                <a:cs typeface="Noto Sans"/>
                <a:sym typeface="Noto Sans"/>
              </a:rPr>
              <a:t>Xây dựng hệ thống phân loại đồ vật tự động bằng camera và AI.</a:t>
            </a:r>
          </a:p>
          <a:p>
            <a:pPr algn="l" marL="734059" indent="-367030" lvl="1">
              <a:lnSpc>
                <a:spcPts val="4759"/>
              </a:lnSpc>
              <a:buFont typeface="Arial"/>
              <a:buChar char="•"/>
            </a:pPr>
            <a:r>
              <a:rPr lang="en-US" sz="3399">
                <a:solidFill>
                  <a:srgbClr val="F8F8F8"/>
                </a:solidFill>
                <a:latin typeface="Noto Sans"/>
                <a:ea typeface="Noto Sans"/>
                <a:cs typeface="Noto Sans"/>
                <a:sym typeface="Noto Sans"/>
              </a:rPr>
              <a:t>Ứng dụng ESP32-CAM để thu thập </a:t>
            </a:r>
            <a:r>
              <a:rPr lang="en-US" sz="3399">
                <a:solidFill>
                  <a:srgbClr val="F8F8F8"/>
                </a:solidFill>
                <a:latin typeface="Noto Sans"/>
                <a:ea typeface="Noto Sans"/>
                <a:cs typeface="Noto Sans"/>
                <a:sym typeface="Noto Sans"/>
              </a:rPr>
              <a:t>hình ảnh trên băng chuyền.</a:t>
            </a:r>
          </a:p>
          <a:p>
            <a:pPr algn="l" marL="734059" indent="-367030" lvl="1">
              <a:lnSpc>
                <a:spcPts val="4759"/>
              </a:lnSpc>
              <a:buFont typeface="Arial"/>
              <a:buChar char="•"/>
            </a:pPr>
            <a:r>
              <a:rPr lang="en-US" sz="3399">
                <a:solidFill>
                  <a:srgbClr val="F8F8F8"/>
                </a:solidFill>
                <a:latin typeface="Noto Sans"/>
                <a:ea typeface="Noto Sans"/>
                <a:cs typeface="Noto Sans"/>
                <a:sym typeface="Noto Sans"/>
              </a:rPr>
              <a:t>Sử dụng mô hình YOLO để nhận diện và gán nhãn chính xác nhiều loại vật thể.</a:t>
            </a:r>
          </a:p>
          <a:p>
            <a:pPr algn="l" marL="734059" indent="-367030" lvl="1">
              <a:lnSpc>
                <a:spcPts val="4759"/>
              </a:lnSpc>
              <a:buFont typeface="Arial"/>
              <a:buChar char="•"/>
            </a:pPr>
            <a:r>
              <a:rPr lang="en-US" sz="3399">
                <a:solidFill>
                  <a:srgbClr val="F8F8F8"/>
                </a:solidFill>
                <a:latin typeface="Noto Sans"/>
                <a:ea typeface="Noto Sans"/>
                <a:cs typeface="Noto Sans"/>
                <a:sym typeface="Noto Sans"/>
              </a:rPr>
              <a:t>Truyền kết quả nhận diện về ESP32/Node-RED để điều khiển servo phân loại.</a:t>
            </a:r>
          </a:p>
          <a:p>
            <a:pPr algn="l" marL="734059" indent="-367030" lvl="1">
              <a:lnSpc>
                <a:spcPts val="4759"/>
              </a:lnSpc>
              <a:buFont typeface="Arial"/>
              <a:buChar char="•"/>
            </a:pPr>
            <a:r>
              <a:rPr lang="en-US" sz="3399">
                <a:solidFill>
                  <a:srgbClr val="F8F8F8"/>
                </a:solidFill>
                <a:latin typeface="Noto Sans"/>
                <a:ea typeface="Noto Sans"/>
                <a:cs typeface="Noto Sans"/>
                <a:sym typeface="Noto Sans"/>
              </a:rPr>
              <a:t>Giảm sự can thiệp thủ công và tăng hiệu quả tự động hóa.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405276" y="1028700"/>
            <a:ext cx="2854024" cy="28540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1819" t="0" r="-12306" b="-52168"/>
              </a:stretch>
            </a:blipFill>
          </p:spPr>
        </p:sp>
      </p:grpSp>
      <p:grpSp>
        <p:nvGrpSpPr>
          <p:cNvPr name="Group 4" id="4"/>
          <p:cNvGrpSpPr/>
          <p:nvPr/>
        </p:nvGrpSpPr>
        <p:grpSpPr>
          <a:xfrm rot="0">
            <a:off x="11551252" y="4111324"/>
            <a:ext cx="2854024" cy="285402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123765" t="-53652" r="-116449" b="-299967"/>
              </a:stretch>
            </a:blipFill>
          </p:spPr>
        </p:sp>
      </p:grpSp>
      <p:sp>
        <p:nvSpPr>
          <p:cNvPr name="TextBox 6" id="6"/>
          <p:cNvSpPr txBox="true"/>
          <p:nvPr/>
        </p:nvSpPr>
        <p:spPr>
          <a:xfrm rot="0">
            <a:off x="6900059" y="141314"/>
            <a:ext cx="5664263" cy="663422"/>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 Thiết kế hệ thống</a:t>
            </a:r>
          </a:p>
        </p:txBody>
      </p:sp>
      <p:sp>
        <p:nvSpPr>
          <p:cNvPr name="TextBox 7" id="7"/>
          <p:cNvSpPr txBox="true"/>
          <p:nvPr/>
        </p:nvSpPr>
        <p:spPr>
          <a:xfrm rot="0">
            <a:off x="1028700" y="1282424"/>
            <a:ext cx="8157716"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 GIỚI THIỆU PHẦN CỨNG </a:t>
            </a:r>
          </a:p>
        </p:txBody>
      </p:sp>
      <p:sp>
        <p:nvSpPr>
          <p:cNvPr name="TextBox 8" id="8"/>
          <p:cNvSpPr txBox="true"/>
          <p:nvPr/>
        </p:nvSpPr>
        <p:spPr>
          <a:xfrm rot="0">
            <a:off x="1028700" y="2374784"/>
            <a:ext cx="9021902" cy="7013399"/>
          </a:xfrm>
          <a:prstGeom prst="rect">
            <a:avLst/>
          </a:prstGeom>
        </p:spPr>
        <p:txBody>
          <a:bodyPr anchor="t" rtlCol="false" tIns="0" lIns="0" bIns="0" rIns="0">
            <a:spAutoFit/>
          </a:bodyPr>
          <a:lstStyle/>
          <a:p>
            <a:pPr algn="just" marL="762990" indent="-254330" lvl="2">
              <a:lnSpc>
                <a:spcPts val="5555"/>
              </a:lnSpc>
              <a:buFont typeface="Arial"/>
              <a:buChar char="⚬"/>
            </a:pPr>
            <a:r>
              <a:rPr lang="en-US" sz="3399">
                <a:solidFill>
                  <a:srgbClr val="FFFFFF"/>
                </a:solidFill>
                <a:latin typeface="DejaVu Serif"/>
                <a:ea typeface="DejaVu Serif"/>
                <a:cs typeface="DejaVu Serif"/>
                <a:sym typeface="DejaVu Serif"/>
              </a:rPr>
              <a:t>Để chế tạo mô hình phân loại đồ vật tự động, hệ thống sử dụng các linh kiện chính như: ESP32-CAM để chụp và truyền hình ảnh, ESP32 để điều khiển thiết bị, cảm biến hồng ngoại (IR) để phát hiện vật thể, động cơ DC làm băng chuyền, cùng với servo dùng đóng/mở cửa phân loại. </a:t>
            </a:r>
          </a:p>
          <a:p>
            <a:pPr algn="just" marL="763122" indent="-254374" lvl="2">
              <a:lnSpc>
                <a:spcPts val="5556"/>
              </a:lnSpc>
              <a:buFont typeface="Arial"/>
              <a:buChar char="⚬"/>
            </a:pPr>
            <a:r>
              <a:rPr lang="en-US" sz="3399">
                <a:solidFill>
                  <a:srgbClr val="FFFFFF"/>
                </a:solidFill>
                <a:latin typeface="DejaVu Serif"/>
                <a:ea typeface="DejaVu Serif"/>
                <a:cs typeface="DejaVu Serif"/>
                <a:sym typeface="DejaVu Serif"/>
              </a:rPr>
              <a:t>Bên cạnh đó, màn hình OLED hỗ trợ hiển thị trạng thái hệ thống.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861990" y="2354571"/>
            <a:ext cx="2971153" cy="2685179"/>
            <a:chOff x="0" y="0"/>
            <a:chExt cx="7545912" cy="6819617"/>
          </a:xfrm>
        </p:grpSpPr>
        <p:sp>
          <p:nvSpPr>
            <p:cNvPr name="Freeform 3" id="3"/>
            <p:cNvSpPr/>
            <p:nvPr/>
          </p:nvSpPr>
          <p:spPr>
            <a:xfrm flipH="false" flipV="false" rot="0">
              <a:off x="0" y="0"/>
              <a:ext cx="7545959" cy="6819646"/>
            </a:xfrm>
            <a:custGeom>
              <a:avLst/>
              <a:gdLst/>
              <a:ahLst/>
              <a:cxnLst/>
              <a:rect r="r" b="b" t="t" l="l"/>
              <a:pathLst>
                <a:path h="6819646" w="7545959">
                  <a:moveTo>
                    <a:pt x="0" y="0"/>
                  </a:moveTo>
                  <a:lnTo>
                    <a:pt x="7545959" y="0"/>
                  </a:lnTo>
                  <a:lnTo>
                    <a:pt x="7545959" y="6819646"/>
                  </a:lnTo>
                  <a:lnTo>
                    <a:pt x="0" y="6819646"/>
                  </a:lnTo>
                  <a:lnTo>
                    <a:pt x="0" y="0"/>
                  </a:lnTo>
                  <a:close/>
                </a:path>
              </a:pathLst>
            </a:custGeom>
            <a:blipFill>
              <a:blip r:embed="rId2"/>
              <a:stretch>
                <a:fillRect l="0" t="-5436" r="0" b="-5436"/>
              </a:stretch>
            </a:blipFill>
          </p:spPr>
        </p:sp>
      </p:grpSp>
      <p:sp>
        <p:nvSpPr>
          <p:cNvPr name="Freeform 4" id="4"/>
          <p:cNvSpPr/>
          <p:nvPr/>
        </p:nvSpPr>
        <p:spPr>
          <a:xfrm flipH="false" flipV="false" rot="0">
            <a:off x="1354274" y="2823891"/>
            <a:ext cx="3297409" cy="2215859"/>
          </a:xfrm>
          <a:custGeom>
            <a:avLst/>
            <a:gdLst/>
            <a:ahLst/>
            <a:cxnLst/>
            <a:rect r="r" b="b" t="t" l="l"/>
            <a:pathLst>
              <a:path h="2215859" w="3297409">
                <a:moveTo>
                  <a:pt x="0" y="0"/>
                </a:moveTo>
                <a:lnTo>
                  <a:pt x="3297409" y="0"/>
                </a:lnTo>
                <a:lnTo>
                  <a:pt x="3297409" y="2215859"/>
                </a:lnTo>
                <a:lnTo>
                  <a:pt x="0" y="2215859"/>
                </a:lnTo>
                <a:lnTo>
                  <a:pt x="0" y="0"/>
                </a:lnTo>
                <a:close/>
              </a:path>
            </a:pathLst>
          </a:custGeom>
          <a:blipFill>
            <a:blip r:embed="rId3"/>
            <a:stretch>
              <a:fillRect l="0" t="0" r="0" b="0"/>
            </a:stretch>
          </a:blipFill>
        </p:spPr>
      </p:sp>
      <p:sp>
        <p:nvSpPr>
          <p:cNvPr name="Freeform 5" id="5"/>
          <p:cNvSpPr/>
          <p:nvPr/>
        </p:nvSpPr>
        <p:spPr>
          <a:xfrm flipH="false" flipV="false" rot="0">
            <a:off x="1354274" y="6677340"/>
            <a:ext cx="3741646" cy="2102805"/>
          </a:xfrm>
          <a:custGeom>
            <a:avLst/>
            <a:gdLst/>
            <a:ahLst/>
            <a:cxnLst/>
            <a:rect r="r" b="b" t="t" l="l"/>
            <a:pathLst>
              <a:path h="2102805" w="3741646">
                <a:moveTo>
                  <a:pt x="0" y="0"/>
                </a:moveTo>
                <a:lnTo>
                  <a:pt x="3741646" y="0"/>
                </a:lnTo>
                <a:lnTo>
                  <a:pt x="3741646" y="2102805"/>
                </a:lnTo>
                <a:lnTo>
                  <a:pt x="0" y="2102805"/>
                </a:lnTo>
                <a:lnTo>
                  <a:pt x="0" y="0"/>
                </a:lnTo>
                <a:close/>
              </a:path>
            </a:pathLst>
          </a:custGeom>
          <a:blipFill>
            <a:blip r:embed="rId4"/>
            <a:stretch>
              <a:fillRect l="0" t="0" r="0" b="0"/>
            </a:stretch>
          </a:blipFill>
        </p:spPr>
      </p:sp>
      <p:sp>
        <p:nvSpPr>
          <p:cNvPr name="Freeform 6" id="6"/>
          <p:cNvSpPr/>
          <p:nvPr/>
        </p:nvSpPr>
        <p:spPr>
          <a:xfrm flipH="false" flipV="false" rot="0">
            <a:off x="12752321" y="6677340"/>
            <a:ext cx="3519527" cy="2557523"/>
          </a:xfrm>
          <a:custGeom>
            <a:avLst/>
            <a:gdLst/>
            <a:ahLst/>
            <a:cxnLst/>
            <a:rect r="r" b="b" t="t" l="l"/>
            <a:pathLst>
              <a:path h="2557523" w="3519527">
                <a:moveTo>
                  <a:pt x="0" y="0"/>
                </a:moveTo>
                <a:lnTo>
                  <a:pt x="3519528" y="0"/>
                </a:lnTo>
                <a:lnTo>
                  <a:pt x="3519528" y="2557523"/>
                </a:lnTo>
                <a:lnTo>
                  <a:pt x="0" y="2557523"/>
                </a:lnTo>
                <a:lnTo>
                  <a:pt x="0" y="0"/>
                </a:lnTo>
                <a:close/>
              </a:path>
            </a:pathLst>
          </a:custGeom>
          <a:blipFill>
            <a:blip r:embed="rId5"/>
            <a:stretch>
              <a:fillRect l="0" t="0" r="0" b="0"/>
            </a:stretch>
          </a:blipFill>
        </p:spPr>
      </p:sp>
      <p:sp>
        <p:nvSpPr>
          <p:cNvPr name="Freeform 7" id="7"/>
          <p:cNvSpPr/>
          <p:nvPr/>
        </p:nvSpPr>
        <p:spPr>
          <a:xfrm flipH="false" flipV="false" rot="0">
            <a:off x="7448291" y="2661321"/>
            <a:ext cx="2617091" cy="2313509"/>
          </a:xfrm>
          <a:custGeom>
            <a:avLst/>
            <a:gdLst/>
            <a:ahLst/>
            <a:cxnLst/>
            <a:rect r="r" b="b" t="t" l="l"/>
            <a:pathLst>
              <a:path h="2313509" w="2617091">
                <a:moveTo>
                  <a:pt x="0" y="0"/>
                </a:moveTo>
                <a:lnTo>
                  <a:pt x="2617091" y="0"/>
                </a:lnTo>
                <a:lnTo>
                  <a:pt x="2617091" y="2313509"/>
                </a:lnTo>
                <a:lnTo>
                  <a:pt x="0" y="2313509"/>
                </a:lnTo>
                <a:lnTo>
                  <a:pt x="0" y="0"/>
                </a:lnTo>
                <a:close/>
              </a:path>
            </a:pathLst>
          </a:custGeom>
          <a:blipFill>
            <a:blip r:embed="rId6"/>
            <a:stretch>
              <a:fillRect l="0" t="0" r="0" b="0"/>
            </a:stretch>
          </a:blipFill>
        </p:spPr>
      </p:sp>
      <p:sp>
        <p:nvSpPr>
          <p:cNvPr name="Freeform 8" id="8"/>
          <p:cNvSpPr/>
          <p:nvPr/>
        </p:nvSpPr>
        <p:spPr>
          <a:xfrm flipH="false" flipV="false" rot="0">
            <a:off x="7708587" y="6644353"/>
            <a:ext cx="2431067" cy="2431067"/>
          </a:xfrm>
          <a:custGeom>
            <a:avLst/>
            <a:gdLst/>
            <a:ahLst/>
            <a:cxnLst/>
            <a:rect r="r" b="b" t="t" l="l"/>
            <a:pathLst>
              <a:path h="2431067" w="2431067">
                <a:moveTo>
                  <a:pt x="0" y="0"/>
                </a:moveTo>
                <a:lnTo>
                  <a:pt x="2431067" y="0"/>
                </a:lnTo>
                <a:lnTo>
                  <a:pt x="2431067" y="2431067"/>
                </a:lnTo>
                <a:lnTo>
                  <a:pt x="0" y="2431067"/>
                </a:lnTo>
                <a:lnTo>
                  <a:pt x="0" y="0"/>
                </a:lnTo>
                <a:close/>
              </a:path>
            </a:pathLst>
          </a:custGeom>
          <a:blipFill>
            <a:blip r:embed="rId7"/>
            <a:stretch>
              <a:fillRect l="0" t="0" r="0" b="0"/>
            </a:stretch>
          </a:blipFill>
        </p:spPr>
      </p:sp>
      <p:sp>
        <p:nvSpPr>
          <p:cNvPr name="TextBox 9" id="9"/>
          <p:cNvSpPr txBox="true"/>
          <p:nvPr/>
        </p:nvSpPr>
        <p:spPr>
          <a:xfrm rot="0">
            <a:off x="6900059" y="141314"/>
            <a:ext cx="5664263" cy="663422"/>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 Thiết kế hệ thống</a:t>
            </a:r>
          </a:p>
        </p:txBody>
      </p:sp>
      <p:sp>
        <p:nvSpPr>
          <p:cNvPr name="TextBox 10" id="10"/>
          <p:cNvSpPr txBox="true"/>
          <p:nvPr/>
        </p:nvSpPr>
        <p:spPr>
          <a:xfrm rot="0">
            <a:off x="1028700" y="1670617"/>
            <a:ext cx="8157716"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1. GIỚI THIỆU PHẦN CỨNG </a:t>
            </a:r>
          </a:p>
        </p:txBody>
      </p:sp>
      <p:sp>
        <p:nvSpPr>
          <p:cNvPr name="TextBox 11" id="11"/>
          <p:cNvSpPr txBox="true"/>
          <p:nvPr/>
        </p:nvSpPr>
        <p:spPr>
          <a:xfrm rot="0">
            <a:off x="11442842" y="5203430"/>
            <a:ext cx="6138485" cy="937260"/>
          </a:xfrm>
          <a:prstGeom prst="rect">
            <a:avLst/>
          </a:prstGeom>
        </p:spPr>
        <p:txBody>
          <a:bodyPr anchor="t" rtlCol="false" tIns="0" lIns="0" bIns="0" rIns="0">
            <a:spAutoFit/>
          </a:bodyPr>
          <a:lstStyle/>
          <a:p>
            <a:pPr algn="ctr">
              <a:lnSpc>
                <a:spcPts val="3630"/>
              </a:lnSpc>
            </a:pPr>
            <a:r>
              <a:rPr lang="en-US" sz="3300" b="true">
                <a:solidFill>
                  <a:srgbClr val="FFFFFF"/>
                </a:solidFill>
                <a:latin typeface="DejaVu Sans Bold"/>
                <a:ea typeface="DejaVu Sans Bold"/>
                <a:cs typeface="DejaVu Sans Bold"/>
                <a:sym typeface="DejaVu Sans Bold"/>
              </a:rPr>
              <a:t>Mạch điều khiển động cơ</a:t>
            </a:r>
          </a:p>
          <a:p>
            <a:pPr algn="ctr">
              <a:lnSpc>
                <a:spcPts val="3630"/>
              </a:lnSpc>
            </a:pPr>
            <a:r>
              <a:rPr lang="en-US" sz="3300" b="true">
                <a:solidFill>
                  <a:srgbClr val="FFFFFF"/>
                </a:solidFill>
                <a:latin typeface="DejaVu Sans Bold"/>
                <a:ea typeface="DejaVu Sans Bold"/>
                <a:cs typeface="DejaVu Sans Bold"/>
                <a:sym typeface="DejaVu Sans Bold"/>
              </a:rPr>
              <a:t>L298N</a:t>
            </a:r>
          </a:p>
        </p:txBody>
      </p:sp>
      <p:sp>
        <p:nvSpPr>
          <p:cNvPr name="TextBox 12" id="12"/>
          <p:cNvSpPr txBox="true"/>
          <p:nvPr/>
        </p:nvSpPr>
        <p:spPr>
          <a:xfrm rot="0">
            <a:off x="11442842" y="9145345"/>
            <a:ext cx="6138485" cy="480060"/>
          </a:xfrm>
          <a:prstGeom prst="rect">
            <a:avLst/>
          </a:prstGeom>
        </p:spPr>
        <p:txBody>
          <a:bodyPr anchor="t" rtlCol="false" tIns="0" lIns="0" bIns="0" rIns="0">
            <a:spAutoFit/>
          </a:bodyPr>
          <a:lstStyle/>
          <a:p>
            <a:pPr algn="ctr">
              <a:lnSpc>
                <a:spcPts val="3630"/>
              </a:lnSpc>
            </a:pPr>
            <a:r>
              <a:rPr lang="en-US" sz="3300" b="true">
                <a:solidFill>
                  <a:srgbClr val="FFFFFF"/>
                </a:solidFill>
                <a:latin typeface="DejaVu Sans Bold"/>
                <a:ea typeface="DejaVu Sans Bold"/>
                <a:cs typeface="DejaVu Sans Bold"/>
                <a:sym typeface="DejaVu Sans Bold"/>
              </a:rPr>
              <a:t>Động cơ servo</a:t>
            </a:r>
          </a:p>
        </p:txBody>
      </p:sp>
      <p:sp>
        <p:nvSpPr>
          <p:cNvPr name="TextBox 13" id="13"/>
          <p:cNvSpPr txBox="true"/>
          <p:nvPr/>
        </p:nvSpPr>
        <p:spPr>
          <a:xfrm rot="0">
            <a:off x="2094033" y="5182475"/>
            <a:ext cx="1817892" cy="480060"/>
          </a:xfrm>
          <a:prstGeom prst="rect">
            <a:avLst/>
          </a:prstGeom>
        </p:spPr>
        <p:txBody>
          <a:bodyPr anchor="t" rtlCol="false" tIns="0" lIns="0" bIns="0" rIns="0">
            <a:spAutoFit/>
          </a:bodyPr>
          <a:lstStyle/>
          <a:p>
            <a:pPr algn="ctr">
              <a:lnSpc>
                <a:spcPts val="3630"/>
              </a:lnSpc>
            </a:pPr>
            <a:r>
              <a:rPr lang="en-US" sz="3300" b="true">
                <a:solidFill>
                  <a:srgbClr val="FFFFFF"/>
                </a:solidFill>
                <a:latin typeface="DejaVu Sans Bold"/>
                <a:ea typeface="DejaVu Sans Bold"/>
                <a:cs typeface="DejaVu Sans Bold"/>
                <a:sym typeface="DejaVu Sans Bold"/>
              </a:rPr>
              <a:t> ESP-3</a:t>
            </a:r>
            <a:r>
              <a:rPr lang="en-US" sz="3300" b="true">
                <a:solidFill>
                  <a:srgbClr val="FFFFFF"/>
                </a:solidFill>
                <a:latin typeface="DejaVu Sans Bold"/>
                <a:ea typeface="DejaVu Sans Bold"/>
                <a:cs typeface="DejaVu Sans Bold"/>
                <a:sym typeface="DejaVu Sans Bold"/>
              </a:rPr>
              <a:t>2</a:t>
            </a:r>
          </a:p>
        </p:txBody>
      </p:sp>
      <p:sp>
        <p:nvSpPr>
          <p:cNvPr name="TextBox 14" id="14"/>
          <p:cNvSpPr txBox="true"/>
          <p:nvPr/>
        </p:nvSpPr>
        <p:spPr>
          <a:xfrm rot="0">
            <a:off x="1296790" y="9094470"/>
            <a:ext cx="3856613" cy="480060"/>
          </a:xfrm>
          <a:prstGeom prst="rect">
            <a:avLst/>
          </a:prstGeom>
        </p:spPr>
        <p:txBody>
          <a:bodyPr anchor="t" rtlCol="false" tIns="0" lIns="0" bIns="0" rIns="0">
            <a:spAutoFit/>
          </a:bodyPr>
          <a:lstStyle/>
          <a:p>
            <a:pPr algn="ctr">
              <a:lnSpc>
                <a:spcPts val="3630"/>
              </a:lnSpc>
            </a:pPr>
            <a:r>
              <a:rPr lang="en-US" sz="3300" b="true">
                <a:solidFill>
                  <a:srgbClr val="FFFFFF"/>
                </a:solidFill>
                <a:latin typeface="DejaVu Sans Bold"/>
                <a:ea typeface="DejaVu Sans Bold"/>
                <a:cs typeface="DejaVu Sans Bold"/>
                <a:sym typeface="DejaVu Sans Bold"/>
              </a:rPr>
              <a:t>Động cơ DC</a:t>
            </a:r>
          </a:p>
        </p:txBody>
      </p:sp>
      <p:sp>
        <p:nvSpPr>
          <p:cNvPr name="TextBox 15" id="15"/>
          <p:cNvSpPr txBox="true"/>
          <p:nvPr/>
        </p:nvSpPr>
        <p:spPr>
          <a:xfrm rot="0">
            <a:off x="6548937" y="5162550"/>
            <a:ext cx="4415799" cy="937260"/>
          </a:xfrm>
          <a:prstGeom prst="rect">
            <a:avLst/>
          </a:prstGeom>
        </p:spPr>
        <p:txBody>
          <a:bodyPr anchor="t" rtlCol="false" tIns="0" lIns="0" bIns="0" rIns="0">
            <a:spAutoFit/>
          </a:bodyPr>
          <a:lstStyle/>
          <a:p>
            <a:pPr algn="ctr">
              <a:lnSpc>
                <a:spcPts val="3630"/>
              </a:lnSpc>
            </a:pPr>
            <a:r>
              <a:rPr lang="en-US" sz="3300" b="true">
                <a:solidFill>
                  <a:srgbClr val="FFFFFF"/>
                </a:solidFill>
                <a:latin typeface="DejaVu Sans Bold"/>
                <a:ea typeface="DejaVu Sans Bold"/>
                <a:cs typeface="DejaVu Sans Bold"/>
                <a:sym typeface="DejaVu Sans Bold"/>
              </a:rPr>
              <a:t>Cảm biến hồng ngoại</a:t>
            </a:r>
          </a:p>
        </p:txBody>
      </p:sp>
      <p:sp>
        <p:nvSpPr>
          <p:cNvPr name="TextBox 16" id="16"/>
          <p:cNvSpPr txBox="true"/>
          <p:nvPr/>
        </p:nvSpPr>
        <p:spPr>
          <a:xfrm rot="0">
            <a:off x="6642580" y="9103995"/>
            <a:ext cx="5087672" cy="480060"/>
          </a:xfrm>
          <a:prstGeom prst="rect">
            <a:avLst/>
          </a:prstGeom>
        </p:spPr>
        <p:txBody>
          <a:bodyPr anchor="t" rtlCol="false" tIns="0" lIns="0" bIns="0" rIns="0">
            <a:spAutoFit/>
          </a:bodyPr>
          <a:lstStyle/>
          <a:p>
            <a:pPr algn="ctr">
              <a:lnSpc>
                <a:spcPts val="3630"/>
              </a:lnSpc>
            </a:pPr>
            <a:r>
              <a:rPr lang="en-US" sz="3300" b="true">
                <a:solidFill>
                  <a:srgbClr val="FFFFFF"/>
                </a:solidFill>
                <a:latin typeface="DejaVu Sans Bold"/>
                <a:ea typeface="DejaVu Sans Bold"/>
                <a:cs typeface="DejaVu Sans Bold"/>
                <a:sym typeface="DejaVu Sans Bold"/>
              </a:rPr>
              <a:t> ESP-3</a:t>
            </a:r>
            <a:r>
              <a:rPr lang="en-US" sz="3300" b="true">
                <a:solidFill>
                  <a:srgbClr val="FFFFFF"/>
                </a:solidFill>
                <a:latin typeface="DejaVu Sans Bold"/>
                <a:ea typeface="DejaVu Sans Bold"/>
                <a:cs typeface="DejaVu Sans Bold"/>
                <a:sym typeface="DejaVu Sans Bold"/>
              </a:rPr>
              <a:t>2 Camera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687786" y="2520315"/>
            <a:ext cx="5246370" cy="5246370"/>
            <a:chOff x="0" y="0"/>
            <a:chExt cx="812800" cy="812800"/>
          </a:xfrm>
        </p:grpSpPr>
        <p:sp>
          <p:nvSpPr>
            <p:cNvPr name="Freeform 3" id="3"/>
            <p:cNvSpPr/>
            <p:nvPr/>
          </p:nvSpPr>
          <p:spPr>
            <a:xfrm flipH="true" flipV="false" rot="0">
              <a:off x="0" y="0"/>
              <a:ext cx="812800" cy="812800"/>
            </a:xfrm>
            <a:custGeom>
              <a:avLst/>
              <a:gdLst/>
              <a:ahLst/>
              <a:cxnLst/>
              <a:rect r="r" b="b" t="t" l="l"/>
              <a:pathLst>
                <a:path h="812800" w="812800">
                  <a:moveTo>
                    <a:pt x="812800" y="0"/>
                  </a:moveTo>
                  <a:lnTo>
                    <a:pt x="0" y="0"/>
                  </a:lnTo>
                  <a:lnTo>
                    <a:pt x="0" y="812800"/>
                  </a:lnTo>
                  <a:lnTo>
                    <a:pt x="812800" y="812800"/>
                  </a:lnTo>
                  <a:close/>
                </a:path>
              </a:pathLst>
            </a:custGeom>
            <a:blipFill>
              <a:blip r:embed="rId2"/>
              <a:stretch>
                <a:fillRect l="0" t="-16666" r="0" b="-16666"/>
              </a:stretch>
            </a:blipFill>
          </p:spPr>
        </p:sp>
      </p:grpSp>
      <p:sp>
        <p:nvSpPr>
          <p:cNvPr name="TextBox 4" id="4"/>
          <p:cNvSpPr txBox="true"/>
          <p:nvPr/>
        </p:nvSpPr>
        <p:spPr>
          <a:xfrm rot="0">
            <a:off x="6787477" y="141314"/>
            <a:ext cx="5889427" cy="654817"/>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 Thiết kế thệ thống</a:t>
            </a:r>
          </a:p>
        </p:txBody>
      </p:sp>
      <p:sp>
        <p:nvSpPr>
          <p:cNvPr name="TextBox 5" id="5"/>
          <p:cNvSpPr txBox="true"/>
          <p:nvPr/>
        </p:nvSpPr>
        <p:spPr>
          <a:xfrm rot="0">
            <a:off x="1028700" y="1655729"/>
            <a:ext cx="7959328"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2</a:t>
            </a:r>
            <a:r>
              <a:rPr lang="en-US" b="true" sz="4000">
                <a:solidFill>
                  <a:srgbClr val="F8F8F8"/>
                </a:solidFill>
                <a:latin typeface="DejaVu Serif Bold"/>
                <a:ea typeface="DejaVu Serif Bold"/>
                <a:cs typeface="DejaVu Serif Bold"/>
                <a:sym typeface="DejaVu Serif Bold"/>
              </a:rPr>
              <a:t>. NGUYÊN LÝ HOẠT ĐỘNG</a:t>
            </a:r>
          </a:p>
        </p:txBody>
      </p:sp>
      <p:sp>
        <p:nvSpPr>
          <p:cNvPr name="TextBox 6" id="6"/>
          <p:cNvSpPr txBox="true"/>
          <p:nvPr/>
        </p:nvSpPr>
        <p:spPr>
          <a:xfrm rot="0">
            <a:off x="1028700" y="2580795"/>
            <a:ext cx="5074066" cy="555496"/>
          </a:xfrm>
          <a:prstGeom prst="rect">
            <a:avLst/>
          </a:prstGeom>
        </p:spPr>
        <p:txBody>
          <a:bodyPr anchor="t" rtlCol="false" tIns="0" lIns="0" bIns="0" rIns="0">
            <a:spAutoFit/>
          </a:bodyPr>
          <a:lstStyle/>
          <a:p>
            <a:pPr algn="l">
              <a:lnSpc>
                <a:spcPts val="4118"/>
              </a:lnSpc>
            </a:pPr>
            <a:r>
              <a:rPr lang="en-US" sz="3827" b="true">
                <a:solidFill>
                  <a:srgbClr val="FFFFFF"/>
                </a:solidFill>
                <a:latin typeface="DejaVu Serif Bold"/>
                <a:ea typeface="DejaVu Serif Bold"/>
                <a:cs typeface="DejaVu Serif Bold"/>
                <a:sym typeface="DejaVu Serif Bold"/>
              </a:rPr>
              <a:t>Phân loại </a:t>
            </a:r>
            <a:r>
              <a:rPr lang="en-US" sz="3827" b="true">
                <a:solidFill>
                  <a:srgbClr val="FFFFFF"/>
                </a:solidFill>
                <a:latin typeface="DejaVu Serif Bold"/>
                <a:ea typeface="DejaVu Serif Bold"/>
                <a:cs typeface="DejaVu Serif Bold"/>
                <a:sym typeface="DejaVu Serif Bold"/>
              </a:rPr>
              <a:t>tự động</a:t>
            </a:r>
          </a:p>
        </p:txBody>
      </p:sp>
      <p:sp>
        <p:nvSpPr>
          <p:cNvPr name="TextBox 7" id="7"/>
          <p:cNvSpPr txBox="true"/>
          <p:nvPr/>
        </p:nvSpPr>
        <p:spPr>
          <a:xfrm rot="0">
            <a:off x="1028700" y="3298217"/>
            <a:ext cx="9279176" cy="6182998"/>
          </a:xfrm>
          <a:prstGeom prst="rect">
            <a:avLst/>
          </a:prstGeom>
        </p:spPr>
        <p:txBody>
          <a:bodyPr anchor="t" rtlCol="false" tIns="0" lIns="0" bIns="0" rIns="0">
            <a:spAutoFit/>
          </a:bodyPr>
          <a:lstStyle/>
          <a:p>
            <a:pPr algn="l" marL="692175" indent="-230725" lvl="2">
              <a:lnSpc>
                <a:spcPts val="4443"/>
              </a:lnSpc>
              <a:buFont typeface="Arial"/>
              <a:buChar char="⚬"/>
            </a:pPr>
            <a:r>
              <a:rPr lang="en-US" sz="3399">
                <a:solidFill>
                  <a:srgbClr val="FFFFFF"/>
                </a:solidFill>
                <a:latin typeface="DejaVu Serif"/>
                <a:ea typeface="DejaVu Serif"/>
                <a:cs typeface="DejaVu Serif"/>
                <a:sym typeface="DejaVu Serif"/>
              </a:rPr>
              <a:t>Khi vật thể di c</a:t>
            </a:r>
            <a:r>
              <a:rPr lang="en-US" sz="3399">
                <a:solidFill>
                  <a:srgbClr val="FFFFFF"/>
                </a:solidFill>
                <a:latin typeface="DejaVu Serif"/>
                <a:ea typeface="DejaVu Serif"/>
                <a:cs typeface="DejaVu Serif"/>
                <a:sym typeface="DejaVu Serif"/>
              </a:rPr>
              <a:t>huyển trên băng chuyền và đi qua cảm biến hồng ngoại, motor sẽ tạm dừng để ESP32-CAM chụp ảnh. </a:t>
            </a:r>
          </a:p>
          <a:p>
            <a:pPr algn="l" marL="692175" indent="-230725" lvl="2">
              <a:lnSpc>
                <a:spcPts val="4443"/>
              </a:lnSpc>
              <a:buFont typeface="Arial"/>
              <a:buChar char="⚬"/>
            </a:pPr>
            <a:r>
              <a:rPr lang="en-US" sz="3399">
                <a:solidFill>
                  <a:srgbClr val="FFFFFF"/>
                </a:solidFill>
                <a:latin typeface="DejaVu Serif"/>
                <a:ea typeface="DejaVu Serif"/>
                <a:cs typeface="DejaVu Serif"/>
                <a:sym typeface="DejaVu Serif"/>
              </a:rPr>
              <a:t>Hình ảnh được gửi đến máy tính để mô hình YOLO nhận diện và gán nhãn. Kết quả nhận diện được truyền về ESP32, từ đó điều khiển servo mở đúng cửa để phân loại vật thể. </a:t>
            </a:r>
          </a:p>
          <a:p>
            <a:pPr algn="l" marL="692542" indent="-230847" lvl="2">
              <a:lnSpc>
                <a:spcPts val="4446"/>
              </a:lnSpc>
              <a:buFont typeface="Arial"/>
              <a:buChar char="⚬"/>
            </a:pPr>
            <a:r>
              <a:rPr lang="en-US" sz="3399">
                <a:solidFill>
                  <a:srgbClr val="FFFFFF"/>
                </a:solidFill>
                <a:latin typeface="DejaVu Serif"/>
                <a:ea typeface="DejaVu Serif"/>
                <a:cs typeface="DejaVu Serif"/>
                <a:sym typeface="DejaVu Serif"/>
              </a:rPr>
              <a:t>Sau khi phân loại xong, băng chuyền tiếp tục hoạt động và quy trình lặp lại.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30105" y="2509759"/>
            <a:ext cx="4474010" cy="3760965"/>
          </a:xfrm>
          <a:custGeom>
            <a:avLst/>
            <a:gdLst/>
            <a:ahLst/>
            <a:cxnLst/>
            <a:rect r="r" b="b" t="t" l="l"/>
            <a:pathLst>
              <a:path h="3760965" w="4474010">
                <a:moveTo>
                  <a:pt x="0" y="0"/>
                </a:moveTo>
                <a:lnTo>
                  <a:pt x="4474010" y="0"/>
                </a:lnTo>
                <a:lnTo>
                  <a:pt x="4474010" y="3760964"/>
                </a:lnTo>
                <a:lnTo>
                  <a:pt x="0" y="3760964"/>
                </a:lnTo>
                <a:lnTo>
                  <a:pt x="0" y="0"/>
                </a:lnTo>
                <a:close/>
              </a:path>
            </a:pathLst>
          </a:custGeom>
          <a:blipFill>
            <a:blip r:embed="rId2"/>
            <a:stretch>
              <a:fillRect l="0" t="0" r="0" b="0"/>
            </a:stretch>
          </a:blipFill>
        </p:spPr>
      </p:sp>
      <p:sp>
        <p:nvSpPr>
          <p:cNvPr name="Freeform 3" id="3"/>
          <p:cNvSpPr/>
          <p:nvPr/>
        </p:nvSpPr>
        <p:spPr>
          <a:xfrm flipH="false" flipV="false" rot="0">
            <a:off x="13104115" y="5840045"/>
            <a:ext cx="4825980" cy="3664729"/>
          </a:xfrm>
          <a:custGeom>
            <a:avLst/>
            <a:gdLst/>
            <a:ahLst/>
            <a:cxnLst/>
            <a:rect r="r" b="b" t="t" l="l"/>
            <a:pathLst>
              <a:path h="3664729" w="4825980">
                <a:moveTo>
                  <a:pt x="0" y="0"/>
                </a:moveTo>
                <a:lnTo>
                  <a:pt x="4825980" y="0"/>
                </a:lnTo>
                <a:lnTo>
                  <a:pt x="4825980" y="3664729"/>
                </a:lnTo>
                <a:lnTo>
                  <a:pt x="0" y="3664729"/>
                </a:lnTo>
                <a:lnTo>
                  <a:pt x="0" y="0"/>
                </a:lnTo>
                <a:close/>
              </a:path>
            </a:pathLst>
          </a:custGeom>
          <a:blipFill>
            <a:blip r:embed="rId3"/>
            <a:stretch>
              <a:fillRect l="0" t="0" r="0" b="0"/>
            </a:stretch>
          </a:blipFill>
        </p:spPr>
      </p:sp>
      <p:sp>
        <p:nvSpPr>
          <p:cNvPr name="TextBox 4" id="4"/>
          <p:cNvSpPr txBox="true"/>
          <p:nvPr/>
        </p:nvSpPr>
        <p:spPr>
          <a:xfrm rot="0">
            <a:off x="6900059" y="141314"/>
            <a:ext cx="5664263" cy="663422"/>
          </a:xfrm>
          <a:prstGeom prst="rect">
            <a:avLst/>
          </a:prstGeom>
        </p:spPr>
        <p:txBody>
          <a:bodyPr anchor="t" rtlCol="false" tIns="0" lIns="0" bIns="0" rIns="0">
            <a:spAutoFit/>
          </a:bodyPr>
          <a:lstStyle/>
          <a:p>
            <a:pPr algn="ctr">
              <a:lnSpc>
                <a:spcPts val="5382"/>
              </a:lnSpc>
              <a:spcBef>
                <a:spcPct val="0"/>
              </a:spcBef>
            </a:pPr>
            <a:r>
              <a:rPr lang="en-US" b="true" sz="3844">
                <a:solidFill>
                  <a:srgbClr val="F8F8F8"/>
                </a:solidFill>
                <a:latin typeface="DejaVu Serif Bold"/>
                <a:ea typeface="DejaVu Serif Bold"/>
                <a:cs typeface="DejaVu Serif Bold"/>
                <a:sym typeface="DejaVu Serif Bold"/>
              </a:rPr>
              <a:t>II. Thiết kế hệ thống</a:t>
            </a:r>
          </a:p>
        </p:txBody>
      </p:sp>
      <p:sp>
        <p:nvSpPr>
          <p:cNvPr name="TextBox 5" id="5"/>
          <p:cNvSpPr txBox="true"/>
          <p:nvPr/>
        </p:nvSpPr>
        <p:spPr>
          <a:xfrm rot="0">
            <a:off x="1028700" y="940991"/>
            <a:ext cx="7959328"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F8F8F8"/>
                </a:solidFill>
                <a:latin typeface="DejaVu Serif Bold"/>
                <a:ea typeface="DejaVu Serif Bold"/>
                <a:cs typeface="DejaVu Serif Bold"/>
                <a:sym typeface="DejaVu Serif Bold"/>
              </a:rPr>
              <a:t>2</a:t>
            </a:r>
            <a:r>
              <a:rPr lang="en-US" b="true" sz="4000">
                <a:solidFill>
                  <a:srgbClr val="F8F8F8"/>
                </a:solidFill>
                <a:latin typeface="DejaVu Serif Bold"/>
                <a:ea typeface="DejaVu Serif Bold"/>
                <a:cs typeface="DejaVu Serif Bold"/>
                <a:sym typeface="DejaVu Serif Bold"/>
              </a:rPr>
              <a:t>. NGUYÊN LÝ HOẠT ĐỘNG</a:t>
            </a:r>
          </a:p>
        </p:txBody>
      </p:sp>
      <p:sp>
        <p:nvSpPr>
          <p:cNvPr name="TextBox 6" id="6"/>
          <p:cNvSpPr txBox="true"/>
          <p:nvPr/>
        </p:nvSpPr>
        <p:spPr>
          <a:xfrm rot="0">
            <a:off x="1028700" y="1889125"/>
            <a:ext cx="11648204" cy="555496"/>
          </a:xfrm>
          <a:prstGeom prst="rect">
            <a:avLst/>
          </a:prstGeom>
        </p:spPr>
        <p:txBody>
          <a:bodyPr anchor="t" rtlCol="false" tIns="0" lIns="0" bIns="0" rIns="0">
            <a:spAutoFit/>
          </a:bodyPr>
          <a:lstStyle/>
          <a:p>
            <a:pPr algn="l">
              <a:lnSpc>
                <a:spcPts val="4118"/>
              </a:lnSpc>
            </a:pPr>
            <a:r>
              <a:rPr lang="en-US" sz="3827" b="true">
                <a:solidFill>
                  <a:srgbClr val="FFFFFF"/>
                </a:solidFill>
                <a:latin typeface="DejaVu Serif Bold"/>
                <a:ea typeface="DejaVu Serif Bold"/>
                <a:cs typeface="DejaVu Serif Bold"/>
                <a:sym typeface="DejaVu Serif Bold"/>
              </a:rPr>
              <a:t>Phân loại </a:t>
            </a:r>
            <a:r>
              <a:rPr lang="en-US" sz="3827" b="true">
                <a:solidFill>
                  <a:srgbClr val="FFFFFF"/>
                </a:solidFill>
                <a:latin typeface="DejaVu Serif Bold"/>
                <a:ea typeface="DejaVu Serif Bold"/>
                <a:cs typeface="DejaVu Serif Bold"/>
                <a:sym typeface="DejaVu Serif Bold"/>
              </a:rPr>
              <a:t>tự động kiểm tra qua Node-red</a:t>
            </a:r>
          </a:p>
        </p:txBody>
      </p:sp>
      <p:sp>
        <p:nvSpPr>
          <p:cNvPr name="TextBox 7" id="7"/>
          <p:cNvSpPr txBox="true"/>
          <p:nvPr/>
        </p:nvSpPr>
        <p:spPr>
          <a:xfrm rot="0">
            <a:off x="1028700" y="2911076"/>
            <a:ext cx="7946808" cy="3359647"/>
          </a:xfrm>
          <a:prstGeom prst="rect">
            <a:avLst/>
          </a:prstGeom>
        </p:spPr>
        <p:txBody>
          <a:bodyPr anchor="t" rtlCol="false" tIns="0" lIns="0" bIns="0" rIns="0">
            <a:spAutoFit/>
          </a:bodyPr>
          <a:lstStyle/>
          <a:p>
            <a:pPr algn="l">
              <a:lnSpc>
                <a:spcPts val="5382"/>
              </a:lnSpc>
            </a:pPr>
            <a:r>
              <a:rPr lang="en-US" sz="3844">
                <a:solidFill>
                  <a:srgbClr val="FFFFFF"/>
                </a:solidFill>
                <a:latin typeface="DejaVu Serif"/>
                <a:ea typeface="DejaVu Serif"/>
                <a:cs typeface="DejaVu Serif"/>
                <a:sym typeface="DejaVu Serif"/>
              </a:rPr>
              <a:t>Màn hình bên Node-red hiển thị thông số như số lượng đồ vật theo màu sắc</a:t>
            </a:r>
          </a:p>
          <a:p>
            <a:pPr algn="l">
              <a:lnSpc>
                <a:spcPts val="5382"/>
              </a:lnSpc>
              <a:spcBef>
                <a:spcPct val="0"/>
              </a:spcBef>
            </a:pPr>
            <a:r>
              <a:rPr lang="en-US" sz="3844">
                <a:solidFill>
                  <a:srgbClr val="FFFFFF"/>
                </a:solidFill>
                <a:latin typeface="DejaVu Serif"/>
                <a:ea typeface="DejaVu Serif"/>
                <a:cs typeface="DejaVu Serif"/>
                <a:sym typeface="DejaVu Serif"/>
              </a:rPr>
              <a:t>ESP-32 Cam theo dõi từ trên xuống và xác định vật màu gì</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DAG67fO9CQs</dc:identifier>
  <dcterms:modified xsi:type="dcterms:W3CDTF">2011-08-01T06:04:30Z</dcterms:modified>
  <cp:revision>1</cp:revision>
  <dc:title>Gray and Blue Simple Smart Living Presentation</dc:title>
</cp:coreProperties>
</file>